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29"/>
  </p:notesMasterIdLst>
  <p:handoutMasterIdLst>
    <p:handoutMasterId r:id="rId30"/>
  </p:handoutMasterIdLst>
  <p:sldIdLst>
    <p:sldId id="1009" r:id="rId2"/>
    <p:sldId id="591" r:id="rId3"/>
    <p:sldId id="1014" r:id="rId4"/>
    <p:sldId id="788" r:id="rId5"/>
    <p:sldId id="1017" r:id="rId6"/>
    <p:sldId id="742" r:id="rId7"/>
    <p:sldId id="1022" r:id="rId8"/>
    <p:sldId id="1023" r:id="rId9"/>
    <p:sldId id="1016" r:id="rId10"/>
    <p:sldId id="807" r:id="rId11"/>
    <p:sldId id="809" r:id="rId12"/>
    <p:sldId id="710" r:id="rId13"/>
    <p:sldId id="791" r:id="rId14"/>
    <p:sldId id="625" r:id="rId15"/>
    <p:sldId id="772" r:id="rId16"/>
    <p:sldId id="773" r:id="rId17"/>
    <p:sldId id="1019" r:id="rId18"/>
    <p:sldId id="795" r:id="rId19"/>
    <p:sldId id="1015" r:id="rId20"/>
    <p:sldId id="805" r:id="rId21"/>
    <p:sldId id="802" r:id="rId22"/>
    <p:sldId id="1020" r:id="rId23"/>
    <p:sldId id="1021" r:id="rId24"/>
    <p:sldId id="794" r:id="rId25"/>
    <p:sldId id="774" r:id="rId26"/>
    <p:sldId id="601" r:id="rId27"/>
    <p:sldId id="592" r:id="rId28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872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FFCC"/>
    <a:srgbClr val="FFCCFF"/>
    <a:srgbClr val="0000FF"/>
    <a:srgbClr val="CCFFFF"/>
    <a:srgbClr val="FF0000"/>
    <a:srgbClr val="02F6D9"/>
    <a:srgbClr val="EC9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0FE0CD-3121-4DA3-8088-CD905E659D25}" v="108" dt="2020-10-30T02:06:05.7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42" autoAdjust="0"/>
    <p:restoredTop sz="89002" autoAdjust="0"/>
  </p:normalViewPr>
  <p:slideViewPr>
    <p:cSldViewPr snapToGrid="0" showGuides="1">
      <p:cViewPr varScale="1">
        <p:scale>
          <a:sx n="137" d="100"/>
          <a:sy n="137" d="100"/>
        </p:scale>
        <p:origin x="2840" y="200"/>
      </p:cViewPr>
      <p:guideLst>
        <p:guide orient="horz" pos="1872"/>
        <p:guide pos="3816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8536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88928CA-6634-4F28-8EFB-F889CCCB4F4C}" type="datetime1">
              <a:rPr lang="en-US"/>
              <a:pPr>
                <a:defRPr/>
              </a:pPr>
              <a:t>11/12/24</a:t>
            </a:fld>
            <a:endParaRPr 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FFF652-52D6-4256-AB60-3207A6F9EF9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47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2.png>
</file>

<file path=ppt/media/image13.png>
</file>

<file path=ppt/media/image13.wmf>
</file>

<file path=ppt/media/image14.wmf>
</file>

<file path=ppt/media/image15.png>
</file>

<file path=ppt/media/image16.png>
</file>

<file path=ppt/media/image18.png>
</file>

<file path=ppt/media/image180.png>
</file>

<file path=ppt/media/image19.png>
</file>

<file path=ppt/media/image190.png>
</file>

<file path=ppt/media/image20.png>
</file>

<file path=ppt/media/image22.png>
</file>

<file path=ppt/media/image23.png>
</file>

<file path=ppt/media/image24.png>
</file>

<file path=ppt/media/image240.png>
</file>

<file path=ppt/media/image25.png>
</file>

<file path=ppt/media/image26.png>
</file>

<file path=ppt/media/image27.png>
</file>

<file path=ppt/media/image28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325071-32EE-4A93-980C-5A1A144375BC}" type="datetime1">
              <a:rPr lang="en-US"/>
              <a:pPr>
                <a:defRPr/>
              </a:pPr>
              <a:t>11/12/24</a:t>
            </a:fld>
            <a:endParaRPr lang="en-US"/>
          </a:p>
        </p:txBody>
      </p:sp>
      <p:sp>
        <p:nvSpPr>
          <p:cNvPr id="911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0"/>
            <a:ext cx="5851525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E687F4F-F059-432C-A1F8-B98095E8E93B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1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8507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1AEA13C-E2DD-44A1-830B-128E8B8B04E3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11469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1469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4545521-6950-44F7-9E31-2597C7A27219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15</a:t>
            </a:fld>
            <a:endParaRPr lang="en-US" altLang="en-US" sz="1300"/>
          </a:p>
        </p:txBody>
      </p:sp>
      <p:sp>
        <p:nvSpPr>
          <p:cNvPr id="1146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146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5720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ABB1E34-FDCA-4DA0-A135-D730A4D9E11A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12185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2186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6E10345-CB08-4974-8D67-32EDF37369AD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18</a:t>
            </a:fld>
            <a:endParaRPr lang="en-US" altLang="en-US" sz="1300"/>
          </a:p>
        </p:txBody>
      </p:sp>
      <p:sp>
        <p:nvSpPr>
          <p:cNvPr id="1218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218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 lIns="99035" tIns="49517" rIns="99035" bIns="49517"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8303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14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20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4928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21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1541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0C1AB0E-28F4-456F-A184-067C79061303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13926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3926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A843B90-E53E-4630-A674-FA20D79D321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24</a:t>
            </a:fld>
            <a:endParaRPr lang="en-US" altLang="en-US" sz="1300"/>
          </a:p>
        </p:txBody>
      </p:sp>
      <p:sp>
        <p:nvSpPr>
          <p:cNvPr id="13926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4B28E199-87DA-43AD-96BE-C007BE19E0E0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24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3927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3927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3927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3927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799012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3927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/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9888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26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860828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848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0A8734-4A1D-4F48-B9DD-0EC804B19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>
            <a:extLst>
              <a:ext uri="{FF2B5EF4-FFF2-40B4-BE49-F238E27FC236}">
                <a16:creationId xmlns:a16="http://schemas.microsoft.com/office/drawing/2014/main" id="{EB5FF7A3-F336-4C6C-1039-4C6C66491CC8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102403" name="Rectangle 6">
            <a:extLst>
              <a:ext uri="{FF2B5EF4-FFF2-40B4-BE49-F238E27FC236}">
                <a16:creationId xmlns:a16="http://schemas.microsoft.com/office/drawing/2014/main" id="{C57808BF-6E62-0D23-7FB8-334771CF23D3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>
            <a:extLst>
              <a:ext uri="{FF2B5EF4-FFF2-40B4-BE49-F238E27FC236}">
                <a16:creationId xmlns:a16="http://schemas.microsoft.com/office/drawing/2014/main" id="{A7ECC171-0D24-96DF-9F7D-B3B86339119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7</a:t>
            </a:fld>
            <a:endParaRPr lang="en-US" altLang="en-US" sz="1300"/>
          </a:p>
        </p:txBody>
      </p:sp>
      <p:sp>
        <p:nvSpPr>
          <p:cNvPr id="102405" name="Rectangle 2">
            <a:extLst>
              <a:ext uri="{FF2B5EF4-FFF2-40B4-BE49-F238E27FC236}">
                <a16:creationId xmlns:a16="http://schemas.microsoft.com/office/drawing/2014/main" id="{D077A093-3A56-A884-6615-13DDEFB18E1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>
            <a:extLst>
              <a:ext uri="{FF2B5EF4-FFF2-40B4-BE49-F238E27FC236}">
                <a16:creationId xmlns:a16="http://schemas.microsoft.com/office/drawing/2014/main" id="{491103AE-9E3A-64FD-6F60-36119F3AC9C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36254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D4265E-752D-7750-F96F-5CB2FFCF2F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>
            <a:extLst>
              <a:ext uri="{FF2B5EF4-FFF2-40B4-BE49-F238E27FC236}">
                <a16:creationId xmlns:a16="http://schemas.microsoft.com/office/drawing/2014/main" id="{E321EE76-A53F-C599-071F-E4EE95D235BF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102403" name="Rectangle 6">
            <a:extLst>
              <a:ext uri="{FF2B5EF4-FFF2-40B4-BE49-F238E27FC236}">
                <a16:creationId xmlns:a16="http://schemas.microsoft.com/office/drawing/2014/main" id="{D54EE587-E64D-19E0-3CE5-3B86814618B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>
            <a:extLst>
              <a:ext uri="{FF2B5EF4-FFF2-40B4-BE49-F238E27FC236}">
                <a16:creationId xmlns:a16="http://schemas.microsoft.com/office/drawing/2014/main" id="{67BBD193-6053-8A9A-5F11-3A4984F63E1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8</a:t>
            </a:fld>
            <a:endParaRPr lang="en-US" altLang="en-US" sz="1300"/>
          </a:p>
        </p:txBody>
      </p:sp>
      <p:sp>
        <p:nvSpPr>
          <p:cNvPr id="102405" name="Rectangle 2">
            <a:extLst>
              <a:ext uri="{FF2B5EF4-FFF2-40B4-BE49-F238E27FC236}">
                <a16:creationId xmlns:a16="http://schemas.microsoft.com/office/drawing/2014/main" id="{D419EC00-6544-C0F8-8C92-C2FC7C072DA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>
            <a:extLst>
              <a:ext uri="{FF2B5EF4-FFF2-40B4-BE49-F238E27FC236}">
                <a16:creationId xmlns:a16="http://schemas.microsoft.com/office/drawing/2014/main" id="{199EDE25-FE72-5570-B983-E87A1E57CE8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72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9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31112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10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3459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12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92859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13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0201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1AEA13C-E2DD-44A1-830B-128E8B8B04E3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11/12/24</a:t>
            </a:fld>
            <a:endParaRPr lang="en-US" altLang="en-US" sz="1300"/>
          </a:p>
        </p:txBody>
      </p:sp>
      <p:sp>
        <p:nvSpPr>
          <p:cNvPr id="11469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1469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4545521-6950-44F7-9E31-2597C7A27219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14</a:t>
            </a:fld>
            <a:endParaRPr lang="en-US" altLang="en-US" sz="1300"/>
          </a:p>
        </p:txBody>
      </p:sp>
      <p:sp>
        <p:nvSpPr>
          <p:cNvPr id="1146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146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5367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6273C-1F2F-431C-BD1C-8546A1EE5701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2AF0-3F4E-4C7F-A3D1-E59385A618C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9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E378D-2C51-41A9-9CFC-B518BF0268F9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49DABF-7902-413D-B4B9-3F3633F3E25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493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F32241-6740-49EA-AE42-455120AF158B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9758C-9635-4B51-971E-0EBA745E228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676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9AF81-86C8-42BE-9FE7-8344B2A8D9CC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8934D-7EC5-4767-94BA-6AA41C7401E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10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0A02-5BF8-49EE-ACB8-4FCBBE7AAC2D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7237-B055-4510-921E-0537365C473F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26DCD2-7BB4-46F5-8D0E-79586276701E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31635-4FA1-4FE9-9842-F993DD48D53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18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71FFC-C336-4731-B7DB-BD9DFC5634B0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96C21-4B9F-4129-9CE0-7BA49FFB824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88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1DA6C-CB3E-4F55-BF7C-F65BC845CBC9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BC885-442D-4533-A036-89E169523CA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A66FA-166B-454F-AF3E-C6BD5A86277D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A6FC6-FE3D-4F44-AA45-B28E60E0E1E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262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FC622C-CAF7-43CD-8B73-AFAE8D85458C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04E54-6371-4D36-BCD1-5A684FF0EC6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715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84D76-0910-4B1A-A748-C610C65F09D1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BE311-231C-44B9-8789-693B6D40C0E9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86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32D4F0DF-62AB-489C-ADD9-BC5D8394659D}" type="datetime1">
              <a:rPr lang="en-US"/>
              <a:pPr>
                <a:defRPr/>
              </a:pPr>
              <a:t>11/12/24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 altLang="en-US"/>
              <a:t>http://AmirHerzberg.com</a:t>
            </a: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50696B61-880C-40B0-92F8-D00C8B9FE61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2" r:id="rId10"/>
    <p:sldLayoutId id="2147483733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3.w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9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90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0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90.png"/><Relationship Id="rId4" Type="http://schemas.openxmlformats.org/officeDocument/2006/relationships/image" Target="../media/image180.png"/><Relationship Id="rId9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4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0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3400/CSE 5850 -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/ Introduction to Cybersecurity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11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Cryptography–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*Adapted from the textbook slides</a:t>
            </a:r>
            <a:endParaRPr lang="en-US" sz="1800" kern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6235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err="1"/>
              <a:t>ElGamal</a:t>
            </a:r>
            <a:r>
              <a:rPr lang="en-US" altLang="en-US" sz="4000" dirty="0"/>
              <a:t> Public Key Encryption </a:t>
            </a:r>
            <a:endParaRPr lang="en-US" altLang="en-US" sz="3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386875" y="1022417"/>
                <a:ext cx="8229600" cy="1888326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400" dirty="0"/>
                  <a:t>To encrypt message 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altLang="en-US" sz="2400" dirty="0"/>
                  <a:t> to Alice, whose public key is </a:t>
                </a:r>
                <a:r>
                  <a:rPr lang="en-US" sz="24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sz="2400" i="1" baseline="-25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𝑚𝑜𝑑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𝑝</m:t>
                    </m:r>
                  </m:oMath>
                </a14:m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: </a:t>
                </a:r>
                <a:endParaRPr lang="en-US" altLang="en-US" sz="2400" i="1" dirty="0"/>
              </a:p>
              <a:p>
                <a:pPr marL="742950" lvl="1" indent="-285750" eaLnBrk="1" hangingPunct="1"/>
                <a:r>
                  <a:rPr lang="en-US" altLang="en-US" sz="2400" dirty="0"/>
                  <a:t>Bob selects random 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400" dirty="0"/>
                  <a:t>  </a:t>
                </a:r>
              </a:p>
              <a:p>
                <a:pPr marL="742950" lvl="1" indent="-285750" eaLnBrk="1" hangingPunct="1"/>
                <a:r>
                  <a:rPr lang="en-US" altLang="en-US" sz="2400" dirty="0"/>
                  <a:t>Sends: </a:t>
                </a:r>
                <a:r>
                  <a:rPr lang="en-US" altLang="en-US" sz="24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400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 mod p , m.(</a:t>
                </a:r>
                <a:r>
                  <a:rPr lang="en-US" altLang="en-US" sz="2400" i="1" dirty="0" err="1"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en-US" sz="2400" i="1" baseline="-25000" dirty="0" err="1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altLang="en-US" sz="2400" i="1" baseline="30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=m.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 mod p</a:t>
                </a:r>
              </a:p>
            </p:txBody>
          </p:sp>
        </mc:Choice>
        <mc:Fallback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6875" y="1022417"/>
                <a:ext cx="8229600" cy="1888326"/>
              </a:xfrm>
              <a:blipFill>
                <a:blip r:embed="rId3"/>
                <a:stretch>
                  <a:fillRect l="-308" t="-26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10</a:t>
            </a:fld>
            <a:endParaRPr lang="en-US" altLang="en-US"/>
          </a:p>
        </p:txBody>
      </p:sp>
      <p:sp>
        <p:nvSpPr>
          <p:cNvPr id="8" name="Straight Connector 3"/>
          <p:cNvSpPr>
            <a:spLocks/>
          </p:cNvSpPr>
          <p:nvPr/>
        </p:nvSpPr>
        <p:spPr bwMode="auto">
          <a:xfrm>
            <a:off x="1486524" y="4072700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9" name="Straight Connector 6"/>
          <p:cNvSpPr>
            <a:spLocks/>
          </p:cNvSpPr>
          <p:nvPr/>
        </p:nvSpPr>
        <p:spPr bwMode="auto">
          <a:xfrm flipV="1">
            <a:off x="1690815" y="4072700"/>
            <a:ext cx="57327" cy="1205964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0" name="Straight Connector 11"/>
          <p:cNvSpPr>
            <a:spLocks/>
          </p:cNvSpPr>
          <p:nvPr/>
        </p:nvSpPr>
        <p:spPr bwMode="auto">
          <a:xfrm flipH="1" flipV="1">
            <a:off x="7084367" y="4072700"/>
            <a:ext cx="45719" cy="1159030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1" name="Straight Connector 14"/>
          <p:cNvSpPr>
            <a:spLocks/>
          </p:cNvSpPr>
          <p:nvPr/>
        </p:nvSpPr>
        <p:spPr bwMode="auto">
          <a:xfrm>
            <a:off x="1679563" y="5198772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3" name="Straight Connector 16"/>
          <p:cNvSpPr>
            <a:spLocks/>
          </p:cNvSpPr>
          <p:nvPr/>
        </p:nvSpPr>
        <p:spPr bwMode="auto">
          <a:xfrm flipH="1">
            <a:off x="1690815" y="4527498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dash"/>
            <a:miter lim="800000"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7150436" y="4067123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Bob</a:t>
            </a:r>
          </a:p>
        </p:txBody>
      </p:sp>
      <p:sp>
        <p:nvSpPr>
          <p:cNvPr id="18" name="Freeform 7"/>
          <p:cNvSpPr>
            <a:spLocks/>
          </p:cNvSpPr>
          <p:nvPr/>
        </p:nvSpPr>
        <p:spPr bwMode="auto">
          <a:xfrm>
            <a:off x="806486" y="4037205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Alice</a:t>
            </a:r>
          </a:p>
        </p:txBody>
      </p:sp>
      <p:pic>
        <p:nvPicPr>
          <p:cNvPr id="31" name="Picture 2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486" y="4458617"/>
            <a:ext cx="538121" cy="820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2" name="Picture 2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562" y="4007451"/>
            <a:ext cx="497384" cy="640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2376749" y="4026148"/>
                <a:ext cx="2066064" cy="47038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sz="2400" i="1" baseline="-25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𝑚𝑜𝑑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𝑝</m:t>
                    </m:r>
                  </m:oMath>
                </a14:m>
                <a:endParaRPr lang="en-US" altLang="en-US" sz="2400" i="1" dirty="0">
                  <a:solidFill>
                    <a:srgbClr val="0000FF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19" name="Freeform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376749" y="4026148"/>
                <a:ext cx="2066064" cy="47038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6"/>
                <a:stretch>
                  <a:fillRect l="-4908" t="-5128" b="-28205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Freeform 15"/>
              <p:cNvSpPr>
                <a:spLocks/>
              </p:cNvSpPr>
              <p:nvPr/>
            </p:nvSpPr>
            <p:spPr bwMode="auto">
              <a:xfrm>
                <a:off x="3337496" y="4648261"/>
                <a:ext cx="3764478" cy="480513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742950" lvl="1" indent="-285750" eaLnBrk="1" hangingPunct="1"/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2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4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, (m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  <a:sym typeface="Symbol" panose="05050102010706020507" pitchFamily="18" charset="2"/>
                  </a:rPr>
                  <a:t>.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</m:sup>
                    </m:sSubSup>
                  </m:oMath>
                </a14:m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altLang="en-US" sz="2400" dirty="0">
                    <a:cs typeface="Times New Roman" pitchFamily="18" charset="0"/>
                  </a:rPr>
                  <a:t>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mod p)</a:t>
                </a:r>
                <a:endParaRPr lang="en-US" altLang="en-US" sz="22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20" name="Freeform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337496" y="4648261"/>
                <a:ext cx="3764478" cy="480513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7"/>
                <a:stretch>
                  <a:fillRect b="-23684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7122324" y="4500599"/>
            <a:ext cx="11464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dirty="0"/>
              <a:t>Select</a:t>
            </a:r>
          </a:p>
          <a:p>
            <a:r>
              <a:rPr lang="en-US" altLang="en-US" dirty="0"/>
              <a:t>random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135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AE9B8-8667-4F6B-B05B-C7B5FF849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400" dirty="0" err="1"/>
              <a:t>ElGamal</a:t>
            </a:r>
            <a:r>
              <a:rPr lang="en-US" altLang="en-US" sz="4400" dirty="0"/>
              <a:t> Public Key Encryption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EEBA0-DD8D-4EBE-826D-DF4C45F15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/>
              <a:t>Encryption: </a:t>
            </a:r>
          </a:p>
          <a:p>
            <a:endParaRPr lang="en-US" sz="2600" dirty="0"/>
          </a:p>
          <a:p>
            <a:r>
              <a:rPr lang="en-US" sz="2600" dirty="0"/>
              <a:t>Decryption:</a:t>
            </a:r>
          </a:p>
          <a:p>
            <a:endParaRPr lang="en-US" sz="2600" dirty="0"/>
          </a:p>
          <a:p>
            <a:r>
              <a:rPr lang="en-US" sz="2600" dirty="0"/>
              <a:t>Correctness: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DF9D75-62B2-4F34-97EB-81FB928F9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11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22F8D5-F66D-184B-BCC9-EADDD933E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258" y="1547018"/>
            <a:ext cx="6477665" cy="6180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B9A070-2FE5-7049-8FBD-46A24BB01C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346" y="2509713"/>
            <a:ext cx="4122116" cy="5978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E0C7FE-951E-D949-AECC-D04D88B9F9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823" y="3640137"/>
            <a:ext cx="8714308" cy="183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123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err="1"/>
              <a:t>ElGamal</a:t>
            </a:r>
            <a:r>
              <a:rPr lang="en-US" altLang="en-US" sz="4000" dirty="0"/>
              <a:t> Public Key Cryptosystem </a:t>
            </a:r>
            <a:endParaRPr lang="en-US" altLang="en-US" sz="3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386875" y="1022417"/>
                <a:ext cx="8229600" cy="4827398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600" dirty="0"/>
                  <a:t>Problem: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  mod p </a:t>
                </a:r>
                <a:r>
                  <a:rPr lang="en-US" altLang="en-US" sz="2600" dirty="0"/>
                  <a:t>may leak bit(s)… </a:t>
                </a:r>
              </a:p>
              <a:p>
                <a:pPr eaLnBrk="1" hangingPunct="1"/>
                <a:r>
                  <a:rPr lang="en-US" altLang="en-US" sz="2600" dirty="0"/>
                  <a:t>`Classical’ DH solution: securely derive a key: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𝑚𝑜𝑑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endParaRPr lang="en-US" altLang="en-US" sz="2600" dirty="0"/>
              </a:p>
              <a:p>
                <a:pPr eaLnBrk="1" hangingPunct="1"/>
                <a:r>
                  <a:rPr lang="en-US" altLang="en-US" sz="2600" dirty="0"/>
                  <a:t>El-Gamal’s solution: use a group where DDH believed to hold</a:t>
                </a:r>
              </a:p>
              <a:p>
                <a:pPr lvl="2" eaLnBrk="1" hangingPunct="1"/>
                <a:r>
                  <a:rPr lang="en-US" altLang="en-US" sz="2600" dirty="0"/>
                  <a:t>Note: message must be encoded as member of the group!</a:t>
                </a:r>
              </a:p>
              <a:p>
                <a:pPr eaLnBrk="1" hangingPunct="1"/>
                <a:r>
                  <a:rPr lang="en-US" altLang="en-US" sz="2600" dirty="0"/>
                  <a:t>What is special about </a:t>
                </a:r>
                <a:r>
                  <a:rPr lang="en-US" altLang="en-US" sz="2600" dirty="0" err="1"/>
                  <a:t>ElGamal</a:t>
                </a:r>
                <a:r>
                  <a:rPr lang="en-US" altLang="en-US" sz="2600" dirty="0"/>
                  <a:t> Encryption? </a:t>
                </a:r>
              </a:p>
              <a:p>
                <a:pPr lvl="1" eaLnBrk="1" hangingPunct="1"/>
                <a:r>
                  <a:rPr lang="en-US" altLang="en-US" sz="2800" dirty="0"/>
                  <a:t>Homomorphism!</a:t>
                </a:r>
                <a:endParaRPr lang="en-US" altLang="en-US" dirty="0"/>
              </a:p>
            </p:txBody>
          </p:sp>
        </mc:Choice>
        <mc:Fallback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6875" y="1022417"/>
                <a:ext cx="8229600" cy="4827398"/>
              </a:xfrm>
              <a:blipFill>
                <a:blip r:embed="rId3"/>
                <a:stretch>
                  <a:fillRect l="-462" t="-787" r="-16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1603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err="1"/>
              <a:t>ElGamal</a:t>
            </a:r>
            <a:r>
              <a:rPr lang="en-US" altLang="en-US" sz="4000" dirty="0"/>
              <a:t> PKC: homomorphism</a:t>
            </a:r>
            <a:endParaRPr lang="en-US" altLang="en-US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445591" y="1062362"/>
                <a:ext cx="8229600" cy="4981575"/>
              </a:xfrm>
            </p:spPr>
            <p:txBody>
              <a:bodyPr/>
              <a:lstStyle/>
              <a:p>
                <a:pPr marL="342900" lvl="1" indent="-342900" eaLnBrk="1" hangingPunct="1"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600" dirty="0"/>
                  <a:t>Multiplying two ciphertexts produces a ciphertext of the multiplication of the two plaintexts.</a:t>
                </a:r>
              </a:p>
              <a:p>
                <a:pPr marL="342900" lvl="1" indent="-342900" eaLnBrk="1" hangingPunct="1"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600" dirty="0"/>
                  <a:t>Given two ciphertexts:</a:t>
                </a:r>
              </a:p>
              <a:p>
                <a:pPr marL="695325" lvl="2" indent="-342900" eaLnBrk="1" hangingPunct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=(</m:t>
                    </m:r>
                    <m:sSup>
                      <m:sSup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sz="1800" b="0" i="1" baseline="30000" dirty="0" smtClean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m:rPr>
                        <m:nor/>
                      </m:rPr>
                      <a:rPr lang="en-US" altLang="en-US" b="0" i="1" dirty="0" smtClean="0">
                        <a:latin typeface="Times New Roman" pitchFamily="18" charset="0"/>
                        <a:cs typeface="Times New Roman" pitchFamily="18" charset="0"/>
                      </a:rPr>
                      <m:t> .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 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sz="200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dirty="0"/>
                  <a:t> </a:t>
                </a:r>
              </a:p>
              <a:p>
                <a:pPr marL="695325" lvl="2" indent="-342900" eaLnBrk="1" hangingPunct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en-US" dirty="0"/>
                  <a:t> </a:t>
                </a:r>
                <a14:m>
                  <m:oMath xmlns:m="http://schemas.openxmlformats.org/officeDocument/2006/math">
                    <m:r>
                      <a:rPr lang="en-US" altLang="en-US" i="1">
                        <a:latin typeface="Cambria Math" panose="02040503050406030204" pitchFamily="18" charset="0"/>
                      </a:rPr>
                      <m:t>=(</m:t>
                    </m:r>
                    <m:sSup>
                      <m:sSup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sz="1400" i="1" baseline="30000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b="0" i="1" dirty="0" smtClean="0">
                        <a:latin typeface="Times New Roman" pitchFamily="18" charset="0"/>
                        <a:cs typeface="Times New Roman" pitchFamily="18" charset="0"/>
                      </a:rPr>
                      <m:t>.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 </m:t>
                    </m:r>
                    <m:sSup>
                      <m:sSupPr>
                        <m:ctrlPr>
                          <a:rPr lang="en-US" sz="1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1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sz="1600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dirty="0"/>
                  <a:t> </a:t>
                </a:r>
              </a:p>
              <a:p>
                <a:pPr marL="342900" lvl="2" indent="-342900" eaLnBrk="1" hangingPunct="1"/>
                <a14:m>
                  <m:oMath xmlns:m="http://schemas.openxmlformats.org/officeDocument/2006/math">
                    <m:r>
                      <a:rPr lang="en-US" altLang="en-US" sz="2400" i="1" dirty="0" smtClean="0">
                        <a:latin typeface="Cambria Math" panose="02040503050406030204" pitchFamily="18" charset="0"/>
                      </a:rPr>
                      <m:t>𝑀𝑢𝑙𝑡</m:t>
                    </m:r>
                    <m:d>
                      <m:dPr>
                        <m:ctrlPr>
                          <a:rPr lang="en-US" alt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altLang="en-US" sz="240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en-US" sz="240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en-US" sz="2400" b="0" i="1" dirty="0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r>
                          <a:rPr lang="en-US" altLang="en-US" sz="2400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d>
                          <m:dPr>
                            <m:ctrlPr>
                              <a:rPr lang="en-US" alt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en-US" sz="2400" b="0" i="1" dirty="0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en-US" alt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sz="2400" i="1" dirty="0">
                  <a:latin typeface="Cambria Math" panose="02040503050406030204" pitchFamily="18" charset="0"/>
                </a:endParaRPr>
              </a:p>
              <a:p>
                <a:pPr marL="342900" lvl="2" indent="-342900" eaLnBrk="1" hangingPunct="1"/>
                <a:r>
                  <a:rPr lang="en-US" altLang="en-US" sz="2400" dirty="0"/>
                  <a:t>Homomorphism: </a:t>
                </a:r>
                <a:endParaRPr lang="en-US" altLang="en-US" i="1" dirty="0">
                  <a:latin typeface="Cambria Math" panose="02040503050406030204" pitchFamily="18" charset="0"/>
                </a:endParaRPr>
              </a:p>
              <a:p>
                <a:pPr marL="342900" lvl="2" indent="-342900" eaLnBrk="1" hangingPunct="1"/>
                <a14:m>
                  <m:oMath xmlns:m="http://schemas.openxmlformats.org/officeDocument/2006/math">
                    <m:r>
                      <a:rPr lang="en-US" alt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en-US" i="1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sz="1800" i="1" baseline="30000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m:rPr>
                        <m:nor/>
                      </m:rPr>
                      <a:rPr lang="en-US" altLang="en-US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 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US" sz="200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dirty="0"/>
                  <a:t> =</a:t>
                </a:r>
                <a:br>
                  <a:rPr lang="en-US" altLang="en-US" dirty="0"/>
                </a:br>
                <a:r>
                  <a:rPr lang="en-US" altLang="en-US" dirty="0"/>
                  <a:t>		  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dirty="0"/>
              </a:p>
              <a:p>
                <a:pPr eaLnBrk="1" hangingPunct="1"/>
                <a:r>
                  <a:rPr lang="en-US" altLang="en-US" sz="2200" dirty="0">
                    <a:sym typeface="Wingdings" panose="05000000000000000000" pitchFamily="2" charset="2"/>
                  </a:rPr>
                  <a:t> 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2200" dirty="0">
                    <a:sym typeface="Wingdings" panose="05000000000000000000" pitchFamily="2" charset="2"/>
                  </a:rPr>
                  <a:t>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en-US" sz="22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sz="2200" dirty="0"/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5591" y="1062362"/>
                <a:ext cx="8229600" cy="4981575"/>
              </a:xfrm>
              <a:blipFill>
                <a:blip r:embed="rId3"/>
                <a:stretch>
                  <a:fillRect l="-462" t="-1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85660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9B4E68-1B66-42AD-BD20-81E7CA5FFC34}" type="slidenum">
              <a:rPr lang="he-IL" altLang="en-US"/>
              <a:pPr>
                <a:defRPr/>
              </a:pPr>
              <a:t>14</a:t>
            </a:fld>
            <a:endParaRPr lang="en-US" altLang="en-US"/>
          </a:p>
        </p:txBody>
      </p:sp>
      <p:sp>
        <p:nvSpPr>
          <p:cNvPr id="25606" name="Rectangle 3"/>
          <p:cNvSpPr>
            <a:spLocks noGrp="1" noChangeArrowheads="1"/>
          </p:cNvSpPr>
          <p:nvPr>
            <p:ph type="title"/>
          </p:nvPr>
        </p:nvSpPr>
        <p:spPr>
          <a:xfrm>
            <a:off x="631825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RSA Public Key Encryption</a:t>
            </a:r>
          </a:p>
        </p:txBody>
      </p:sp>
      <p:sp>
        <p:nvSpPr>
          <p:cNvPr id="25607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30213" y="1344614"/>
            <a:ext cx="8388350" cy="501015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First proposed – and still widely used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Select two </a:t>
            </a:r>
            <a:r>
              <a:rPr lang="en-US" altLang="en-US" sz="2400" dirty="0">
                <a:solidFill>
                  <a:srgbClr val="008080"/>
                </a:solidFill>
              </a:rPr>
              <a:t>large primes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p,q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400" dirty="0"/>
              <a:t>; let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n=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pq</a:t>
            </a:r>
            <a:endParaRPr lang="en-US" altLang="en-US" sz="2400" i="1" dirty="0">
              <a:solidFill>
                <a:srgbClr val="008080"/>
              </a:solidFill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Select prime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dirty="0"/>
              <a:t> </a:t>
            </a:r>
            <a:r>
              <a:rPr lang="en-US" altLang="en-US" sz="2400" dirty="0"/>
              <a:t>(public key: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&lt;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n,e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&gt;</a:t>
            </a:r>
            <a:r>
              <a:rPr lang="en-US" altLang="en-US" sz="2400" dirty="0"/>
              <a:t>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Or co-prime with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Φ(n) =(p-1)(q-1)</a:t>
            </a:r>
            <a:endParaRPr lang="en-US" altLang="en-US" sz="2400" dirty="0"/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Let private key be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d=e</a:t>
            </a:r>
            <a:r>
              <a:rPr lang="en-US" altLang="en-US" sz="2400" i="1" baseline="300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-1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Φ(n) </a:t>
            </a:r>
            <a:r>
              <a:rPr lang="en-US" altLang="en-US" sz="2400" dirty="0"/>
              <a:t>(i.e.,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=1 mod Φ(n)</a:t>
            </a:r>
            <a:r>
              <a:rPr lang="en-US" altLang="en-US" sz="2400" dirty="0"/>
              <a:t>)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Encryption: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RSA.E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m)=m</a:t>
            </a:r>
            <a:r>
              <a:rPr lang="en-US" altLang="en-US" sz="2400" i="1" baseline="300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Decryption: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RSA.D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c)=c</a:t>
            </a:r>
            <a:r>
              <a:rPr lang="en-US" altLang="en-US" sz="2400" i="1" baseline="300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n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Correctness: 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m))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= (m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= 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= m mod n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Intuitively: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=1 mod Φ(n)</a:t>
            </a:r>
            <a:r>
              <a:rPr lang="en-US" altLang="en-US" sz="2400" dirty="0"/>
              <a:t> </a:t>
            </a:r>
            <a:r>
              <a:rPr lang="en-US" altLang="en-US" sz="2400" dirty="0">
                <a:sym typeface="Wingdings" panose="05000000000000000000" pitchFamily="2" charset="2"/>
              </a:rPr>
              <a:t>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= m mod n</a:t>
            </a:r>
            <a:endParaRPr lang="en-US" altLang="en-US" sz="2400" dirty="0"/>
          </a:p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400" dirty="0"/>
              <a:t>But why? Remember Euler’s theorem.</a:t>
            </a:r>
            <a:endParaRPr lang="en-US" altLang="en-US" sz="2400" i="1" dirty="0">
              <a:solidFill>
                <a:srgbClr val="00808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9B4E68-1B66-42AD-BD20-81E7CA5FFC34}" type="slidenum">
              <a:rPr lang="he-IL" altLang="en-US"/>
              <a:pPr>
                <a:defRPr/>
              </a:pPr>
              <a:t>15</a:t>
            </a:fld>
            <a:endParaRPr lang="en-US" altLang="en-US"/>
          </a:p>
        </p:txBody>
      </p:sp>
      <p:sp>
        <p:nvSpPr>
          <p:cNvPr id="25606" name="Rectangle 3"/>
          <p:cNvSpPr>
            <a:spLocks noGrp="1" noChangeArrowheads="1"/>
          </p:cNvSpPr>
          <p:nvPr>
            <p:ph type="title"/>
          </p:nvPr>
        </p:nvSpPr>
        <p:spPr>
          <a:xfrm>
            <a:off x="631825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RSA Public Key Cryptosystem</a:t>
            </a:r>
          </a:p>
        </p:txBody>
      </p:sp>
      <p:sp>
        <p:nvSpPr>
          <p:cNvPr id="25607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231229" y="965507"/>
            <a:ext cx="8755116" cy="5278131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Correctness:  </a:t>
            </a:r>
            <a:r>
              <a:rPr lang="en-US" altLang="en-US" sz="28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8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8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8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8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8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8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m))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 m</a:t>
            </a:r>
            <a:r>
              <a:rPr lang="en-US" altLang="en-US" sz="32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3200" i="1" dirty="0">
                <a:latin typeface="Times New Roman" pitchFamily="18" charset="0"/>
                <a:cs typeface="Times New Roman" pitchFamily="18" charset="0"/>
              </a:rPr>
              <a:t> mod 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1+l </a:t>
            </a:r>
            <a:r>
              <a:rPr lang="el-GR" altLang="en-US" sz="28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n)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 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r>
              <a:rPr lang="el-GR" altLang="en-US" sz="28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n)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=m (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l-GR" altLang="en-US" sz="28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n)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 )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endParaRPr lang="en-US" altLang="en-US" sz="2800" i="1" dirty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ed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mod n =m (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l-GR" altLang="en-US" sz="28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n)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 mod n )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mod n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err="1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Eulers’Theorem</a:t>
            </a:r>
            <a:r>
              <a:rPr lang="en-US" altLang="en-US" sz="28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: </a:t>
            </a:r>
            <a:r>
              <a:rPr lang="en-US" altLang="en-US" sz="2800" i="1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l-GR" altLang="en-US" sz="2800" i="1" baseline="30000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Φ</a:t>
            </a:r>
            <a:r>
              <a:rPr lang="en-US" altLang="en-US" sz="2800" i="1" baseline="30000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(n) </a:t>
            </a:r>
            <a:r>
              <a:rPr lang="en-US" altLang="en-US" sz="2800" i="1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mod n=1 mod n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i="1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 </a:t>
            </a:r>
            <a:r>
              <a:rPr lang="en-US" altLang="en-US" sz="28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8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8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8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8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8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8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m))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 m</a:t>
            </a:r>
            <a:r>
              <a:rPr lang="en-US" altLang="en-US" sz="32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3200" i="1" dirty="0">
                <a:latin typeface="Times New Roman" pitchFamily="18" charset="0"/>
                <a:cs typeface="Times New Roman" pitchFamily="18" charset="0"/>
              </a:rPr>
              <a:t> mod n=m 1</a:t>
            </a:r>
            <a:r>
              <a:rPr lang="en-US" altLang="en-US" sz="32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r>
              <a:rPr lang="en-US" altLang="en-US" sz="3200" i="1" dirty="0">
                <a:latin typeface="Times New Roman" pitchFamily="18" charset="0"/>
                <a:cs typeface="Times New Roman" pitchFamily="18" charset="0"/>
              </a:rPr>
              <a:t>mod n =m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3200" dirty="0"/>
              <a:t>Comments: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m&lt;n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 m= m mod 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dirty="0" err="1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Eulers</a:t>
            </a:r>
            <a:r>
              <a:rPr lang="en-US" altLang="en-US" sz="2800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’ Theorem holds (only) if </a:t>
            </a:r>
            <a:r>
              <a:rPr lang="en-US" altLang="en-US" sz="2800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m, n </a:t>
            </a:r>
            <a:r>
              <a:rPr lang="en-US" altLang="en-US" sz="2800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are co-primes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If not co-primes? Use Chinese Reminder Theorem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 nice, not very complex argument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But: beyond our scope – take Crypto!</a:t>
            </a:r>
            <a:endParaRPr lang="en-US" altLang="en-US" sz="2000" i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7701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6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6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6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6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6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6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6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56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7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RSA Problem and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3069" y="1057275"/>
                <a:ext cx="8229600" cy="4903224"/>
              </a:xfrm>
            </p:spPr>
            <p:txBody>
              <a:bodyPr/>
              <a:lstStyle/>
              <a:p>
                <a:r>
                  <a:rPr lang="en-US" sz="2200" dirty="0"/>
                  <a:t>RSA problem: Find 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m , </a:t>
                </a:r>
                <a:r>
                  <a:rPr lang="en-US" sz="2200" dirty="0"/>
                  <a:t>given </a:t>
                </a:r>
                <a:r>
                  <a:rPr 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200" i="1" dirty="0" err="1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n,e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200" dirty="0"/>
                  <a:t> and ‘ciphertext’ value 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c=m</a:t>
                </a:r>
                <a:r>
                  <a:rPr lang="en-US" altLang="en-US" sz="2200" i="1" baseline="30000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 mod n</a:t>
                </a:r>
              </a:p>
              <a:p>
                <a:r>
                  <a:rPr lang="en-US" sz="2200" dirty="0"/>
                  <a:t>RSA assumption: if </a:t>
                </a:r>
                <a:r>
                  <a:rPr 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200" i="1" dirty="0" err="1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n,e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200" dirty="0"/>
                  <a:t> are chosen `correctly’, then the RSA problem is `hard’</a:t>
                </a:r>
              </a:p>
              <a:p>
                <a:pPr lvl="1"/>
                <a:r>
                  <a:rPr lang="en-US" sz="2200" dirty="0"/>
                  <a:t>I.e., no efficient algorithm can find 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sz="2200" dirty="0"/>
                  <a:t> with non-negligible probability</a:t>
                </a:r>
              </a:p>
              <a:p>
                <a:pPr lvl="1"/>
                <a:r>
                  <a:rPr lang="en-US" sz="2200" dirty="0"/>
                  <a:t>For `large’ 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n</a:t>
                </a:r>
                <a:r>
                  <a:rPr lang="en-US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𝑚</m:t>
                    </m:r>
                    <m:groupChr>
                      <m:groupChrPr>
                        <m:chr m:val="←"/>
                        <m:vertJc m:val="bot"/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sz="2200" b="0" i="1" smtClean="0">
                            <a:latin typeface="Cambria Math" panose="02040503050406030204" pitchFamily="18" charset="0"/>
                          </a:rPr>
                          <m:t>$</m:t>
                        </m:r>
                      </m:e>
                    </m:groupCh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{1,…,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sz="2200" dirty="0"/>
                  <a:t> </a:t>
                </a:r>
              </a:p>
              <a:p>
                <a:r>
                  <a:rPr lang="en-US" sz="2200" dirty="0"/>
                  <a:t>Relation between RSA and factoring:</a:t>
                </a:r>
              </a:p>
              <a:p>
                <a:pPr lvl="1"/>
                <a:r>
                  <a:rPr lang="en-US" sz="2200" dirty="0"/>
                  <a:t>Factoring algorithm </a:t>
                </a:r>
                <a:r>
                  <a:rPr lang="en-US" sz="2200" dirty="0">
                    <a:sym typeface="Wingdings" panose="05000000000000000000" pitchFamily="2" charset="2"/>
                  </a:rPr>
                  <a:t> algorithm to ‘break’ RSA</a:t>
                </a:r>
              </a:p>
              <a:p>
                <a:pPr lvl="2"/>
                <a:r>
                  <a:rPr lang="en-US" sz="1800" dirty="0">
                    <a:sym typeface="Wingdings" panose="05000000000000000000" pitchFamily="2" charset="2"/>
                  </a:rPr>
                  <a:t>Simply use that to find the factors of n, then </a:t>
                </a:r>
                <a:r>
                  <a:rPr lang="en-US" altLang="en-US" sz="1800" i="1" dirty="0" err="1">
                    <a:latin typeface="Times New Roman" pitchFamily="18" charset="0"/>
                    <a:cs typeface="Times New Roman" pitchFamily="18" charset="0"/>
                  </a:rPr>
                  <a:t>Φ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(n) , 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then compute the decryption key so you can reveal m.</a:t>
                </a:r>
                <a:endParaRPr lang="en-US" sz="1800" dirty="0">
                  <a:sym typeface="Wingdings" panose="05000000000000000000" pitchFamily="2" charset="2"/>
                </a:endParaRPr>
              </a:p>
              <a:p>
                <a:pPr lvl="1"/>
                <a:r>
                  <a:rPr lang="en-US" sz="2200" dirty="0">
                    <a:sym typeface="Wingdings" panose="05000000000000000000" pitchFamily="2" charset="2"/>
                  </a:rPr>
                  <a:t>But: RSA-breaking may </a:t>
                </a:r>
                <a:r>
                  <a:rPr lang="en-US" sz="2200" i="1" u="sng" dirty="0">
                    <a:sym typeface="Wingdings" panose="05000000000000000000" pitchFamily="2" charset="2"/>
                  </a:rPr>
                  <a:t>not </a:t>
                </a:r>
                <a:r>
                  <a:rPr lang="en-US" sz="2200" dirty="0">
                    <a:sym typeface="Wingdings" panose="05000000000000000000" pitchFamily="2" charset="2"/>
                  </a:rPr>
                  <a:t>allow factoring </a:t>
                </a:r>
                <a:endParaRPr lang="en-US" sz="22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3069" y="1057275"/>
                <a:ext cx="8229600" cy="4903224"/>
              </a:xfrm>
              <a:blipFill>
                <a:blip r:embed="rId2"/>
                <a:stretch>
                  <a:fillRect l="-154" t="-7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28848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RSA PKC 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069" y="978924"/>
            <a:ext cx="8229600" cy="4981575"/>
          </a:xfrm>
        </p:spPr>
        <p:txBody>
          <a:bodyPr/>
          <a:lstStyle/>
          <a:p>
            <a:r>
              <a:rPr lang="en-US" sz="2400" dirty="0"/>
              <a:t>It is a deterministic encryption scheme </a:t>
            </a:r>
            <a:r>
              <a:rPr lang="en-US" sz="2400" dirty="0">
                <a:sym typeface="Wingdings" pitchFamily="2" charset="2"/>
              </a:rPr>
              <a:t> cannot be IND-CPA secure.</a:t>
            </a:r>
            <a:endParaRPr lang="en-US" altLang="en-US" sz="2400" i="1" dirty="0">
              <a:solidFill>
                <a:srgbClr val="00808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/>
              <a:t>RSA assumption does not rule out exposure of partial information about the plaintext.</a:t>
            </a:r>
          </a:p>
          <a:p>
            <a:pPr marL="0" indent="0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i="1" dirty="0">
                <a:solidFill>
                  <a:srgbClr val="FF00FF"/>
                </a:solidFill>
              </a:rPr>
              <a:t>A solution: apply a random padding to the plaintext then encrypt using RSA.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119567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F0D76F-E1A3-4951-AEAA-97D3A27CE7FC}" type="slidenum">
              <a:rPr lang="he-IL" altLang="en-US"/>
              <a:pPr>
                <a:defRPr/>
              </a:pPr>
              <a:t>18</a:t>
            </a:fld>
            <a:endParaRPr lang="en-US" altLang="en-US"/>
          </a:p>
        </p:txBody>
      </p:sp>
      <p:sp>
        <p:nvSpPr>
          <p:cNvPr id="32773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1746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Padded RSA</a:t>
            </a:r>
          </a:p>
        </p:txBody>
      </p:sp>
      <p:sp>
        <p:nvSpPr>
          <p:cNvPr id="327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97656" y="989628"/>
            <a:ext cx="8548687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>
                <a:solidFill>
                  <a:srgbClr val="FF00FF"/>
                </a:solidFill>
              </a:rPr>
              <a:t>Pad and </a:t>
            </a:r>
            <a:r>
              <a:rPr lang="en-US" altLang="en-US" sz="2600" dirty="0" err="1">
                <a:solidFill>
                  <a:srgbClr val="FF00FF"/>
                </a:solidFill>
              </a:rPr>
              <a:t>Unpad</a:t>
            </a:r>
            <a:r>
              <a:rPr lang="en-US" altLang="en-US" sz="2600" dirty="0">
                <a:solidFill>
                  <a:srgbClr val="FF00FF"/>
                </a:solidFill>
              </a:rPr>
              <a:t> functions:</a:t>
            </a:r>
            <a:br>
              <a:rPr lang="en-US" altLang="en-US" sz="2600" dirty="0">
                <a:solidFill>
                  <a:srgbClr val="FF00FF"/>
                </a:solidFill>
              </a:rPr>
            </a:br>
            <a:r>
              <a:rPr lang="en-US" altLang="en-US" sz="2600" dirty="0">
                <a:solidFill>
                  <a:srgbClr val="FF00FF"/>
                </a:solidFill>
              </a:rPr>
              <a:t>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rgbClr val="FF00FF"/>
                </a:solidFill>
              </a:rPr>
              <a:t>Encryption with padding: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rgbClr val="FF00FF"/>
                </a:solidFill>
              </a:rPr>
              <a:t>Decryption with </a:t>
            </a:r>
            <a:r>
              <a:rPr lang="en-US" altLang="en-US" sz="2200" dirty="0" err="1">
                <a:solidFill>
                  <a:srgbClr val="FF00FF"/>
                </a:solidFill>
              </a:rPr>
              <a:t>unpad</a:t>
            </a:r>
            <a:r>
              <a:rPr lang="en-US" altLang="en-US" sz="2200" dirty="0">
                <a:solidFill>
                  <a:srgbClr val="FF00FF"/>
                </a:solidFill>
              </a:rPr>
              <a:t>:</a:t>
            </a:r>
            <a:br>
              <a:rPr lang="en-US" altLang="en-US" sz="2200" dirty="0">
                <a:solidFill>
                  <a:srgbClr val="FF00FF"/>
                </a:solidFill>
              </a:rPr>
            </a:br>
            <a:endParaRPr lang="en-US" altLang="en-US" sz="2200" dirty="0">
              <a:solidFill>
                <a:srgbClr val="FF00FF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So it adds randomization to Prevent detection of repeating plaintext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Padding must be done carefully; certain padding algorithms still do not guarantee CPA security.</a:t>
            </a:r>
          </a:p>
        </p:txBody>
      </p:sp>
      <p:graphicFrame>
        <p:nvGraphicFramePr>
          <p:cNvPr id="32775" name="Object 4"/>
          <p:cNvGraphicFramePr>
            <a:graphicFrameLocks noChangeAspect="1"/>
          </p:cNvGraphicFramePr>
          <p:nvPr/>
        </p:nvGraphicFramePr>
        <p:xfrm>
          <a:off x="4609199" y="1496301"/>
          <a:ext cx="3724275" cy="1243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משוואה" r:id="rId3" imgW="1447560" imgH="482400" progId="Equation.3">
                  <p:embed/>
                </p:oleObj>
              </mc:Choice>
              <mc:Fallback>
                <p:oleObj name="משוואה" r:id="rId3" imgW="1447560" imgH="482400" progId="Equation.3">
                  <p:embed/>
                  <p:pic>
                    <p:nvPicPr>
                      <p:cNvPr id="3277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09199" y="1496301"/>
                        <a:ext cx="3724275" cy="1243012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4"/>
          <p:cNvGraphicFramePr>
            <a:graphicFrameLocks noChangeAspect="1"/>
          </p:cNvGraphicFramePr>
          <p:nvPr/>
        </p:nvGraphicFramePr>
        <p:xfrm>
          <a:off x="4609199" y="898930"/>
          <a:ext cx="3727450" cy="52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משוואה" r:id="rId5" imgW="1447560" imgH="203040" progId="Equation.3">
                  <p:embed/>
                </p:oleObj>
              </mc:Choice>
              <mc:Fallback>
                <p:oleObj name="משוואה" r:id="rId5" imgW="1447560" imgH="203040" progId="Equation.3">
                  <p:embed/>
                  <p:pic>
                    <p:nvPicPr>
                      <p:cNvPr id="9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09199" y="898930"/>
                        <a:ext cx="3727450" cy="523875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47488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Digital Signature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031758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Public key encryption.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Digital signatures.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418284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20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696759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Public Key Digital Signatures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512" y="3933610"/>
            <a:ext cx="8186287" cy="2133291"/>
          </a:xfrm>
        </p:spPr>
        <p:txBody>
          <a:bodyPr/>
          <a:lstStyle/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Sign using a private, secret signing key (</a:t>
            </a:r>
            <a:r>
              <a:rPr lang="en-US" altLang="he-IL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A.s </a:t>
            </a:r>
            <a:r>
              <a:rPr lang="en-GB" altLang="en-US" sz="2400" dirty="0"/>
              <a:t>for Alice)</a:t>
            </a:r>
          </a:p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Validate using a </a:t>
            </a:r>
            <a:r>
              <a:rPr lang="en-GB" altLang="en-US" sz="2400" u="sng" dirty="0"/>
              <a:t>public</a:t>
            </a:r>
            <a:r>
              <a:rPr lang="en-GB" altLang="en-US" sz="2400" dirty="0"/>
              <a:t> verification key (</a:t>
            </a:r>
            <a:r>
              <a:rPr lang="en-US" altLang="he-IL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A.v</a:t>
            </a:r>
            <a:r>
              <a:rPr lang="en-US" altLang="he-IL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2400" dirty="0"/>
              <a:t>for Alice)</a:t>
            </a:r>
          </a:p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Everybody can validate signatures at any time</a:t>
            </a:r>
          </a:p>
          <a:p>
            <a:pPr marL="668338" lvl="1" defTabSz="449263" eaLnBrk="1" hangingPunct="1">
              <a:lnSpc>
                <a:spcPct val="9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Provides authentication, integrity </a:t>
            </a:r>
            <a:r>
              <a:rPr lang="en-GB" altLang="en-US" sz="2000" b="1" u="sng" dirty="0"/>
              <a:t>and</a:t>
            </a:r>
            <a:r>
              <a:rPr lang="en-GB" altLang="en-US" sz="2000" dirty="0"/>
              <a:t> evidence / non-repudiation</a:t>
            </a:r>
          </a:p>
          <a:p>
            <a:pPr marL="668338" lvl="1" defTabSz="449263" eaLnBrk="1" hangingPunct="1">
              <a:lnSpc>
                <a:spcPct val="9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MAC: ‘just’ authentication + integrity, no evidence, can repudiate</a:t>
            </a:r>
            <a:endParaRPr lang="en-US" altLang="en-US" sz="2400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1EEDAE1-DAE8-4931-AF0B-3201916E57FA}"/>
              </a:ext>
            </a:extLst>
          </p:cNvPr>
          <p:cNvGrpSpPr/>
          <p:nvPr/>
        </p:nvGrpSpPr>
        <p:grpSpPr>
          <a:xfrm>
            <a:off x="1187424" y="1036573"/>
            <a:ext cx="6027974" cy="2622892"/>
            <a:chOff x="1187424" y="1036573"/>
            <a:chExt cx="6027974" cy="262289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Rectangle 33"/>
                <p:cNvSpPr>
                  <a:spLocks noChangeArrowheads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>
                  <a:lvl1pPr>
                    <a:spcBef>
                      <a:spcPts val="7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3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>
                    <a:spcBef>
                      <a:spcPts val="6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6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>
                    <a:spcBef>
                      <a:spcPts val="5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2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ClrTx/>
                  </a:pPr>
                  <a:r>
                    <a:rPr lang="en-US" altLang="he-IL" sz="1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Sign </a:t>
                  </a:r>
                  <a14:m>
                    <m:oMath xmlns:m="http://schemas.openxmlformats.org/officeDocument/2006/math">
                      <m:r>
                        <a:rPr lang="en-US" altLang="he-IL" sz="18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𝜎</m:t>
                      </m:r>
                      <m:r>
                        <a:rPr lang="en-US" altLang="he-IL" sz="1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= </m:t>
                      </m:r>
                    </m:oMath>
                  </a14:m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</a:t>
                  </a:r>
                  <a:r>
                    <a:rPr lang="en-US" altLang="he-IL" sz="1800" i="1" baseline="-25000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</a:t>
                  </a:r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(m)</a:t>
                  </a:r>
                </a:p>
              </p:txBody>
            </p:sp>
          </mc:Choice>
          <mc:Fallback xmlns="">
            <p:sp>
              <p:nvSpPr>
                <p:cNvPr id="34" name="Rectangle 33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5" name="Rectangle 34"/>
            <p:cNvSpPr>
              <a:spLocks noChangeArrowheads="1"/>
            </p:cNvSpPr>
            <p:nvPr/>
          </p:nvSpPr>
          <p:spPr bwMode="auto">
            <a:xfrm>
              <a:off x="5263001" y="3065343"/>
              <a:ext cx="1643701" cy="594122"/>
            </a:xfrm>
            <a:prstGeom prst="rect">
              <a:avLst/>
            </a:prstGeom>
            <a:solidFill>
              <a:srgbClr val="FFFFCC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lIns="67500" tIns="35100" rIns="67500" bIns="35100" anchor="ctr"/>
            <a:lstStyle/>
            <a:p>
              <a:pPr algn="ctr"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n-US" altLang="he-IL" i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Verify </a:t>
              </a:r>
              <a:r>
                <a:rPr lang="en-US" altLang="he-IL" sz="1800" i="1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</a:t>
              </a:r>
              <a:r>
                <a:rPr lang="en-US" altLang="he-IL" sz="1800" i="1" baseline="-25000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(m,</a:t>
              </a:r>
              <a:r>
                <a:rPr lang="el-GR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σ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US" altLang="he-IL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Line 5"/>
            <p:cNvSpPr>
              <a:spLocks noChangeShapeType="1"/>
            </p:cNvSpPr>
            <p:nvPr/>
          </p:nvSpPr>
          <p:spPr bwMode="auto">
            <a:xfrm>
              <a:off x="1942886" y="3299468"/>
              <a:ext cx="241984" cy="3817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38" name="Text Box 8"/>
            <p:cNvSpPr txBox="1">
              <a:spLocks noChangeArrowheads="1"/>
            </p:cNvSpPr>
            <p:nvPr/>
          </p:nvSpPr>
          <p:spPr bwMode="auto">
            <a:xfrm>
              <a:off x="1187424" y="2956595"/>
              <a:ext cx="94423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m</a:t>
              </a:r>
            </a:p>
          </p:txBody>
        </p:sp>
        <p:sp>
          <p:nvSpPr>
            <p:cNvPr id="41" name="Line 12"/>
            <p:cNvSpPr>
              <a:spLocks noChangeShapeType="1"/>
            </p:cNvSpPr>
            <p:nvPr/>
          </p:nvSpPr>
          <p:spPr bwMode="auto">
            <a:xfrm>
              <a:off x="5857124" y="2903418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42" name="Line 12"/>
            <p:cNvSpPr>
              <a:spLocks noChangeShapeType="1"/>
            </p:cNvSpPr>
            <p:nvPr/>
          </p:nvSpPr>
          <p:spPr bwMode="auto">
            <a:xfrm>
              <a:off x="2765326" y="2869897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43" name="Text Box 14"/>
            <p:cNvSpPr txBox="1">
              <a:spLocks noChangeArrowheads="1"/>
            </p:cNvSpPr>
            <p:nvPr/>
          </p:nvSpPr>
          <p:spPr bwMode="auto">
            <a:xfrm>
              <a:off x="1842936" y="1843204"/>
              <a:ext cx="1523558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private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signing key A.s</a:t>
              </a:r>
            </a:p>
          </p:txBody>
        </p:sp>
        <p:sp>
          <p:nvSpPr>
            <p:cNvPr id="44" name="Line 6"/>
            <p:cNvSpPr>
              <a:spLocks noChangeShapeType="1"/>
            </p:cNvSpPr>
            <p:nvPr/>
          </p:nvSpPr>
          <p:spPr bwMode="auto">
            <a:xfrm>
              <a:off x="3995829" y="3321150"/>
              <a:ext cx="240528" cy="2578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Rectangle 44"/>
                <p:cNvSpPr>
                  <a:spLocks noChangeArrowheads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/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Key Generation</a:t>
                  </a:r>
                </a:p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</a:t>
                  </a:r>
                  <a:r>
                    <a:rPr lang="en-US" altLang="he-IL" i="1" dirty="0" err="1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A.s,A.v</a:t>
                  </a: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) </a:t>
                  </a:r>
                  <a14:m>
                    <m:oMath xmlns:m="http://schemas.openxmlformats.org/officeDocument/2006/math">
                      <m:groupChr>
                        <m:groupChrPr>
                          <m:chr m:val="←"/>
                          <m:vertJc m:val="bot"/>
                          <m:ctrl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$</m:t>
                          </m:r>
                        </m:e>
                      </m:groupChr>
                      <m:r>
                        <a:rPr lang="en-US" altLang="he-IL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KG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altLang="he-IL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e>
                            <m:sup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</m:oMath>
                  </a14:m>
                  <a:endParaRPr lang="en-US" altLang="he-IL" i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45" name="Rectangle 44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blipFill>
                  <a:blip r:embed="rId4"/>
                  <a:stretch>
                    <a:fillRect t="-3150" b="-11024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0" name="Straight Arrow Connector 49"/>
            <p:cNvCxnSpPr>
              <a:cxnSpLocks/>
              <a:endCxn id="51" idx="3"/>
            </p:cNvCxnSpPr>
            <p:nvPr/>
          </p:nvCxnSpPr>
          <p:spPr>
            <a:xfrm flipH="1">
              <a:off x="2988608" y="1756007"/>
              <a:ext cx="1007221" cy="10085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 Box 14"/>
            <p:cNvSpPr txBox="1">
              <a:spLocks noChangeArrowheads="1"/>
            </p:cNvSpPr>
            <p:nvPr/>
          </p:nvSpPr>
          <p:spPr bwMode="auto">
            <a:xfrm>
              <a:off x="2563749" y="2590590"/>
              <a:ext cx="424859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A.s</a:t>
              </a:r>
            </a:p>
          </p:txBody>
        </p:sp>
        <p:cxnSp>
          <p:nvCxnSpPr>
            <p:cNvPr id="52" name="Straight Arrow Connector 51"/>
            <p:cNvCxnSpPr>
              <a:cxnSpLocks/>
            </p:cNvCxnSpPr>
            <p:nvPr/>
          </p:nvCxnSpPr>
          <p:spPr>
            <a:xfrm>
              <a:off x="4416344" y="1774866"/>
              <a:ext cx="1353868" cy="9632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 Box 14"/>
            <p:cNvSpPr txBox="1">
              <a:spLocks noChangeArrowheads="1"/>
            </p:cNvSpPr>
            <p:nvPr/>
          </p:nvSpPr>
          <p:spPr bwMode="auto">
            <a:xfrm>
              <a:off x="5737869" y="2552155"/>
              <a:ext cx="437683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 Box 14"/>
            <p:cNvSpPr txBox="1">
              <a:spLocks noChangeArrowheads="1"/>
            </p:cNvSpPr>
            <p:nvPr/>
          </p:nvSpPr>
          <p:spPr bwMode="auto">
            <a:xfrm>
              <a:off x="5294296" y="1890162"/>
              <a:ext cx="192110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public</a:t>
              </a:r>
              <a:b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verification key </a:t>
              </a: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55" name="Picture 73">
              <a:extLst>
                <a:ext uri="{FF2B5EF4-FFF2-40B4-BE49-F238E27FC236}">
                  <a16:creationId xmlns:a16="http://schemas.microsoft.com/office/drawing/2014/main" id="{4E4D9A6D-9E2F-4596-94AC-E4C7D6B8769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6054" y="2309148"/>
              <a:ext cx="424859" cy="6474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pic>
          <p:nvPicPr>
            <p:cNvPr id="56" name="Picture 74">
              <a:extLst>
                <a:ext uri="{FF2B5EF4-FFF2-40B4-BE49-F238E27FC236}">
                  <a16:creationId xmlns:a16="http://schemas.microsoft.com/office/drawing/2014/main" id="{F3B36AFE-F7DD-44B0-BAE3-9638A66747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3973" y="2537842"/>
              <a:ext cx="296043" cy="5275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30" name="Text Box 10">
              <a:extLst>
                <a:ext uri="{FF2B5EF4-FFF2-40B4-BE49-F238E27FC236}">
                  <a16:creationId xmlns:a16="http://schemas.microsoft.com/office/drawing/2014/main" id="{F9E94A3D-933D-4740-A945-331CF7C187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15174" y="1216396"/>
              <a:ext cx="1303304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Key length n</a:t>
              </a:r>
            </a:p>
          </p:txBody>
        </p:sp>
        <p:cxnSp>
          <p:nvCxnSpPr>
            <p:cNvPr id="31" name="Elbow Connector 47">
              <a:extLst>
                <a:ext uri="{FF2B5EF4-FFF2-40B4-BE49-F238E27FC236}">
                  <a16:creationId xmlns:a16="http://schemas.microsoft.com/office/drawing/2014/main" id="{74B6D311-D2E9-41CD-B22E-ED2F7CF4AF46}"/>
                </a:ext>
              </a:extLst>
            </p:cNvPr>
            <p:cNvCxnSpPr>
              <a:cxnSpLocks/>
            </p:cNvCxnSpPr>
            <p:nvPr/>
          </p:nvCxnSpPr>
          <p:spPr>
            <a:xfrm>
              <a:off x="3124200" y="1397029"/>
              <a:ext cx="336143" cy="3353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Line 6">
              <a:extLst>
                <a:ext uri="{FF2B5EF4-FFF2-40B4-BE49-F238E27FC236}">
                  <a16:creationId xmlns:a16="http://schemas.microsoft.com/office/drawing/2014/main" id="{A328EC60-A2A8-44B9-BEDE-797A28BF61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72001" y="3318013"/>
              <a:ext cx="666876" cy="571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37A4D93-5209-4D00-945E-78DF5812E348}"/>
                    </a:ext>
                  </a:extLst>
                </p:cNvPr>
                <p:cNvSpPr txBox="1"/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37A4D93-5209-4D00-945E-78DF5812E3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382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7C2D80FB-11BD-4A9E-9866-C5603473EA0C}"/>
                    </a:ext>
                  </a:extLst>
                </p:cNvPr>
                <p:cNvSpPr txBox="1"/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m</m:t>
                        </m:r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  <m:r>
                          <a:rPr lang="en-US" altLang="he-IL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7C2D80FB-11BD-4A9E-9866-C5603473EA0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blipFill>
                  <a:blip r:embed="rId8"/>
                  <a:stretch>
                    <a:fillRect l="-5000" r="-121667" b="-15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5734940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21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696759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Digital Signatures Security: Unforgeability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0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500512" y="3933611"/>
                <a:ext cx="8186287" cy="1576496"/>
              </a:xfrm>
            </p:spPr>
            <p:txBody>
              <a:bodyPr/>
              <a:lstStyle/>
              <a:p>
                <a:pPr marL="342900" lvl="1" indent="-342900" eaLnBrk="1" hangingPunct="1">
                  <a:lnSpc>
                    <a:spcPct val="90000"/>
                  </a:lnSpc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200" dirty="0"/>
                  <a:t>Unforgeability: given </a:t>
                </a:r>
                <a14:m>
                  <m:oMath xmlns:m="http://schemas.openxmlformats.org/officeDocument/2006/math">
                    <m:r>
                      <a:rPr lang="en-US" altLang="en-US" sz="2200" i="1" dirty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en-US" sz="2200" dirty="0"/>
                  <a:t>, attacker should be unable to find </a:t>
                </a:r>
                <a:r>
                  <a:rPr lang="en-US" altLang="en-US" sz="2200" b="1" dirty="0"/>
                  <a:t>any</a:t>
                </a:r>
                <a:r>
                  <a:rPr lang="en-US" altLang="en-US" sz="2200" dirty="0"/>
                  <a:t> ‘valid’ (</a:t>
                </a:r>
                <a14:m>
                  <m:oMath xmlns:m="http://schemas.openxmlformats.org/officeDocument/2006/math">
                    <m:r>
                      <a:rPr lang="en-US" altLang="en-US" sz="2200" i="1" dirty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en-US" sz="2200" i="1" dirty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l-GR" altLang="he-IL" sz="2200" i="1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l-GR" altLang="he-IL" sz="22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σ</a:t>
                </a:r>
                <a:r>
                  <a:rPr lang="en-US" altLang="en-US" sz="2200" dirty="0"/>
                  <a:t>), i.e., </a:t>
                </a:r>
                <a:r>
                  <a:rPr lang="en-US" altLang="he-IL" sz="2200" i="1" dirty="0" err="1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en-US" altLang="he-IL" sz="2200" i="1" baseline="-25000" dirty="0" err="1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en-US" altLang="he-IL" sz="22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(m,</a:t>
                </a:r>
                <a:r>
                  <a:rPr lang="el-GR" altLang="he-IL" sz="22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σ</a:t>
                </a:r>
                <a:r>
                  <a:rPr lang="en-US" altLang="he-IL" sz="22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)=OK</a:t>
                </a:r>
                <a:endParaRPr lang="en-US" altLang="he-IL" sz="2200" dirty="0"/>
              </a:p>
              <a:p>
                <a:pPr marL="695325" lvl="2" indent="-342900" eaLnBrk="1" hangingPunct="1">
                  <a:lnSpc>
                    <a:spcPct val="90000"/>
                  </a:lnSpc>
                </a:pPr>
                <a:r>
                  <a:rPr lang="en-US" altLang="en-US" dirty="0"/>
                  <a:t>Even when attacker can select messages </a:t>
                </a:r>
                <a14:m>
                  <m:oMath xmlns:m="http://schemas.openxmlformats.org/officeDocument/2006/math">
                    <m:r>
                      <a:rPr lang="en-US" altLang="en-US" i="1" dirty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altLang="en-US" dirty="0"/>
                  <a:t>’, receive </a:t>
                </a:r>
                <a:r>
                  <a:rPr lang="el-GR" altLang="he-IL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σ</a:t>
                </a:r>
                <a:r>
                  <a:rPr lang="en-US" altLang="he-IL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’=S</a:t>
                </a:r>
                <a:r>
                  <a:rPr lang="en-US" altLang="he-IL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altLang="he-IL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(m’) – so it has access to the signing oracle</a:t>
                </a:r>
                <a:endParaRPr lang="en-US" altLang="en-US" dirty="0">
                  <a:solidFill>
                    <a:srgbClr val="0000FF"/>
                  </a:solidFill>
                </a:endParaRPr>
              </a:p>
              <a:p>
                <a:pPr marL="695325" lvl="2" indent="-342900" eaLnBrk="1" hangingPunct="1">
                  <a:lnSpc>
                    <a:spcPct val="90000"/>
                  </a:lnSpc>
                </a:pPr>
                <a:r>
                  <a:rPr lang="en-US" altLang="en-US" dirty="0"/>
                  <a:t>And the forgery is for a new message (that was not asked to the oracle). </a:t>
                </a:r>
              </a:p>
            </p:txBody>
          </p:sp>
        </mc:Choice>
        <mc:Fallback xmlns="">
          <p:sp>
            <p:nvSpPr>
              <p:cNvPr id="410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500512" y="3933611"/>
                <a:ext cx="8186287" cy="1576496"/>
              </a:xfrm>
              <a:blipFill>
                <a:blip r:embed="rId3"/>
                <a:stretch>
                  <a:fillRect l="-155" t="-4000" b="-368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0" name="Group 29">
            <a:extLst>
              <a:ext uri="{FF2B5EF4-FFF2-40B4-BE49-F238E27FC236}">
                <a16:creationId xmlns:a16="http://schemas.microsoft.com/office/drawing/2014/main" id="{825B0B66-DF4E-490B-8EBF-1FF75C0CEFAE}"/>
              </a:ext>
            </a:extLst>
          </p:cNvPr>
          <p:cNvGrpSpPr/>
          <p:nvPr/>
        </p:nvGrpSpPr>
        <p:grpSpPr>
          <a:xfrm>
            <a:off x="1187424" y="1036573"/>
            <a:ext cx="6027974" cy="2622892"/>
            <a:chOff x="1187424" y="1036573"/>
            <a:chExt cx="6027974" cy="262289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4C99289-DD20-46A1-AC4C-8C26DA8A9CC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>
                  <a:lvl1pPr>
                    <a:spcBef>
                      <a:spcPts val="7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3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>
                    <a:spcBef>
                      <a:spcPts val="6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6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>
                    <a:spcBef>
                      <a:spcPts val="5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2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ClrTx/>
                  </a:pPr>
                  <a:r>
                    <a:rPr lang="en-US" altLang="he-IL" sz="1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Sign </a:t>
                  </a:r>
                  <a14:m>
                    <m:oMath xmlns:m="http://schemas.openxmlformats.org/officeDocument/2006/math">
                      <m:r>
                        <a:rPr lang="en-US" altLang="he-IL" sz="18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𝜎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US" altLang="he-IL" sz="1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/>
                      </m:groupChr>
                      <m:r>
                        <a:rPr lang="en-US" altLang="he-IL" sz="1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</a:t>
                  </a:r>
                  <a:r>
                    <a:rPr lang="en-US" altLang="he-IL" sz="1800" i="1" baseline="-25000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</a:t>
                  </a:r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(m)</a:t>
                  </a:r>
                </a:p>
              </p:txBody>
            </p:sp>
          </mc:Choice>
          <mc:Fallback xmlns=""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4C99289-DD20-46A1-AC4C-8C26DA8A9CC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blipFill>
                  <a:blip r:embed="rId4"/>
                  <a:stretch>
                    <a:fillRect b="-3883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66C1277-66D1-40F3-B7CF-8EF12F82D3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3001" y="3065343"/>
              <a:ext cx="1643701" cy="594122"/>
            </a:xfrm>
            <a:prstGeom prst="rect">
              <a:avLst/>
            </a:prstGeom>
            <a:solidFill>
              <a:srgbClr val="FFFFCC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lIns="67500" tIns="35100" rIns="67500" bIns="35100" anchor="ctr"/>
            <a:lstStyle/>
            <a:p>
              <a:pPr algn="ctr"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n-US" altLang="he-IL" i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Verify </a:t>
              </a:r>
              <a:r>
                <a:rPr lang="en-US" altLang="he-IL" sz="1800" i="1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</a:t>
              </a:r>
              <a:r>
                <a:rPr lang="en-US" altLang="he-IL" sz="1800" i="1" baseline="-25000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(m,</a:t>
              </a:r>
              <a:r>
                <a:rPr lang="el-GR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σ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US" altLang="he-IL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Line 5">
              <a:extLst>
                <a:ext uri="{FF2B5EF4-FFF2-40B4-BE49-F238E27FC236}">
                  <a16:creationId xmlns:a16="http://schemas.microsoft.com/office/drawing/2014/main" id="{61F49D4B-202A-4693-A67C-E2F660278C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42886" y="3299468"/>
              <a:ext cx="241984" cy="3817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55" name="Text Box 8">
              <a:extLst>
                <a:ext uri="{FF2B5EF4-FFF2-40B4-BE49-F238E27FC236}">
                  <a16:creationId xmlns:a16="http://schemas.microsoft.com/office/drawing/2014/main" id="{9234E370-F1D1-4C14-978D-0C12C11E3F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7424" y="2956595"/>
              <a:ext cx="94423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m</a:t>
              </a:r>
            </a:p>
          </p:txBody>
        </p:sp>
        <p:sp>
          <p:nvSpPr>
            <p:cNvPr id="56" name="Line 12">
              <a:extLst>
                <a:ext uri="{FF2B5EF4-FFF2-40B4-BE49-F238E27FC236}">
                  <a16:creationId xmlns:a16="http://schemas.microsoft.com/office/drawing/2014/main" id="{A2BA6BEE-BA63-410A-B816-8EC69C6692C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57124" y="2903418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57" name="Line 12">
              <a:extLst>
                <a:ext uri="{FF2B5EF4-FFF2-40B4-BE49-F238E27FC236}">
                  <a16:creationId xmlns:a16="http://schemas.microsoft.com/office/drawing/2014/main" id="{CC523E3B-A323-42BD-93F4-8E3E19C2C5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65326" y="2869897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58" name="Text Box 14">
              <a:extLst>
                <a:ext uri="{FF2B5EF4-FFF2-40B4-BE49-F238E27FC236}">
                  <a16:creationId xmlns:a16="http://schemas.microsoft.com/office/drawing/2014/main" id="{D2002D1C-0D63-45CC-B77C-6591770E5C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2936" y="1843204"/>
              <a:ext cx="1523558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private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signing key A.s</a:t>
              </a:r>
            </a:p>
          </p:txBody>
        </p:sp>
        <p:sp>
          <p:nvSpPr>
            <p:cNvPr id="59" name="Line 6">
              <a:extLst>
                <a:ext uri="{FF2B5EF4-FFF2-40B4-BE49-F238E27FC236}">
                  <a16:creationId xmlns:a16="http://schemas.microsoft.com/office/drawing/2014/main" id="{5547BB38-4736-4791-A1B7-4853E97F85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95829" y="3321150"/>
              <a:ext cx="240528" cy="2578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B95AB6FA-DCBF-44E1-8C85-47C1177EAF1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/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Key Generation</a:t>
                  </a:r>
                </a:p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</a:t>
                  </a:r>
                  <a:r>
                    <a:rPr lang="en-US" altLang="he-IL" i="1" dirty="0" err="1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A.s,A.v</a:t>
                  </a: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) </a:t>
                  </a:r>
                  <a14:m>
                    <m:oMath xmlns:m="http://schemas.openxmlformats.org/officeDocument/2006/math">
                      <m:groupChr>
                        <m:groupChrPr>
                          <m:chr m:val="←"/>
                          <m:vertJc m:val="bot"/>
                          <m:ctrl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$</m:t>
                          </m:r>
                        </m:e>
                      </m:groupChr>
                      <m:r>
                        <a:rPr lang="en-US" altLang="he-IL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KG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altLang="he-IL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e>
                            <m:sup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</m:oMath>
                  </a14:m>
                  <a:endParaRPr lang="en-US" altLang="he-IL" i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B95AB6FA-DCBF-44E1-8C85-47C1177EAF1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blipFill>
                  <a:blip r:embed="rId5"/>
                  <a:stretch>
                    <a:fillRect t="-3150" b="-11024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4B7BA6A0-B765-4270-A39E-80C45F941B79}"/>
                </a:ext>
              </a:extLst>
            </p:cNvPr>
            <p:cNvCxnSpPr>
              <a:cxnSpLocks/>
              <a:endCxn id="62" idx="3"/>
            </p:cNvCxnSpPr>
            <p:nvPr/>
          </p:nvCxnSpPr>
          <p:spPr>
            <a:xfrm flipH="1">
              <a:off x="2988608" y="1756007"/>
              <a:ext cx="1007221" cy="10085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 Box 14">
              <a:extLst>
                <a:ext uri="{FF2B5EF4-FFF2-40B4-BE49-F238E27FC236}">
                  <a16:creationId xmlns:a16="http://schemas.microsoft.com/office/drawing/2014/main" id="{2753FF24-3055-4515-ADB4-88C3F30A6A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63749" y="2590590"/>
              <a:ext cx="424859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A.s</a:t>
              </a:r>
            </a:p>
          </p:txBody>
        </p: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0E028ED6-5146-4537-8A9F-62F1DB9B9E22}"/>
                </a:ext>
              </a:extLst>
            </p:cNvPr>
            <p:cNvCxnSpPr>
              <a:cxnSpLocks/>
            </p:cNvCxnSpPr>
            <p:nvPr/>
          </p:nvCxnSpPr>
          <p:spPr>
            <a:xfrm>
              <a:off x="4416344" y="1774866"/>
              <a:ext cx="1353868" cy="9632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 Box 14">
              <a:extLst>
                <a:ext uri="{FF2B5EF4-FFF2-40B4-BE49-F238E27FC236}">
                  <a16:creationId xmlns:a16="http://schemas.microsoft.com/office/drawing/2014/main" id="{E4B8FAFF-5B59-4F78-A4CF-B0A00147F8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37869" y="2552155"/>
              <a:ext cx="437683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Text Box 14">
              <a:extLst>
                <a:ext uri="{FF2B5EF4-FFF2-40B4-BE49-F238E27FC236}">
                  <a16:creationId xmlns:a16="http://schemas.microsoft.com/office/drawing/2014/main" id="{FA4AD2A2-AE96-4E76-8627-1FDE04162D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94296" y="1890162"/>
              <a:ext cx="192110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public</a:t>
              </a:r>
              <a:b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verification key </a:t>
              </a: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66" name="Picture 73">
              <a:extLst>
                <a:ext uri="{FF2B5EF4-FFF2-40B4-BE49-F238E27FC236}">
                  <a16:creationId xmlns:a16="http://schemas.microsoft.com/office/drawing/2014/main" id="{1977094F-01E5-423A-84A6-58972CE56F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6054" y="2309148"/>
              <a:ext cx="424859" cy="6474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pic>
          <p:nvPicPr>
            <p:cNvPr id="67" name="Picture 74">
              <a:extLst>
                <a:ext uri="{FF2B5EF4-FFF2-40B4-BE49-F238E27FC236}">
                  <a16:creationId xmlns:a16="http://schemas.microsoft.com/office/drawing/2014/main" id="{8C8ED187-C9BA-42E6-85BD-7800C72F13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3973" y="2537842"/>
              <a:ext cx="296043" cy="5275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68" name="Text Box 10">
              <a:extLst>
                <a:ext uri="{FF2B5EF4-FFF2-40B4-BE49-F238E27FC236}">
                  <a16:creationId xmlns:a16="http://schemas.microsoft.com/office/drawing/2014/main" id="{4102BC11-948F-4ACA-94D1-9E4475139F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15174" y="1216396"/>
              <a:ext cx="1303304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Key length n</a:t>
              </a:r>
            </a:p>
          </p:txBody>
        </p:sp>
        <p:cxnSp>
          <p:nvCxnSpPr>
            <p:cNvPr id="69" name="Elbow Connector 47">
              <a:extLst>
                <a:ext uri="{FF2B5EF4-FFF2-40B4-BE49-F238E27FC236}">
                  <a16:creationId xmlns:a16="http://schemas.microsoft.com/office/drawing/2014/main" id="{8F462C11-1EC7-4DC2-A55B-D03E9D8DC6F5}"/>
                </a:ext>
              </a:extLst>
            </p:cNvPr>
            <p:cNvCxnSpPr>
              <a:cxnSpLocks/>
            </p:cNvCxnSpPr>
            <p:nvPr/>
          </p:nvCxnSpPr>
          <p:spPr>
            <a:xfrm>
              <a:off x="3124200" y="1397029"/>
              <a:ext cx="336143" cy="3353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Line 6">
              <a:extLst>
                <a:ext uri="{FF2B5EF4-FFF2-40B4-BE49-F238E27FC236}">
                  <a16:creationId xmlns:a16="http://schemas.microsoft.com/office/drawing/2014/main" id="{3F56D671-9A8F-496D-BD6B-B5DDCF3DBF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72001" y="3318013"/>
              <a:ext cx="666876" cy="571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C3F135DD-88FD-4298-916E-219FFCAEE601}"/>
                    </a:ext>
                  </a:extLst>
                </p:cNvPr>
                <p:cNvSpPr txBox="1"/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C3F135DD-88FD-4298-916E-219FFCAEE60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382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6EAEE664-2D1E-49F2-A3D8-8752EEC9FDA5}"/>
                    </a:ext>
                  </a:extLst>
                </p:cNvPr>
                <p:cNvSpPr txBox="1"/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m</m:t>
                        </m:r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  <m:r>
                          <a:rPr lang="en-US" altLang="he-IL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6EAEE664-2D1E-49F2-A3D8-8752EEC9FDA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blipFill>
                  <a:blip r:embed="rId9"/>
                  <a:stretch>
                    <a:fillRect l="-5000" r="-121667" b="-15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930834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48E42-5704-EB42-BDAC-5C71CA785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Signature Scheme Definition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A11F8-9526-BE4E-BD34-9EBEE5BC8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22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631045-5202-0449-B12A-EBA4931DB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114" y="1158975"/>
            <a:ext cx="6565656" cy="48073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454D51-78A9-D16E-0DBE-E0C266F16179}"/>
              </a:ext>
            </a:extLst>
          </p:cNvPr>
          <p:cNvSpPr txBox="1"/>
          <p:nvPr/>
        </p:nvSpPr>
        <p:spPr>
          <a:xfrm flipH="1">
            <a:off x="1536404" y="2134209"/>
            <a:ext cx="58478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6CBF96F-D1DC-BF52-AF72-FFB30BA40EE0}"/>
              </a:ext>
            </a:extLst>
          </p:cNvPr>
          <p:cNvSpPr/>
          <p:nvPr/>
        </p:nvSpPr>
        <p:spPr bwMode="auto">
          <a:xfrm>
            <a:off x="4619847" y="2195624"/>
            <a:ext cx="74428" cy="154172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568D2B8-0D77-AC6E-BA79-1A1ED334FBAD}"/>
              </a:ext>
            </a:extLst>
          </p:cNvPr>
          <p:cNvSpPr/>
          <p:nvPr/>
        </p:nvSpPr>
        <p:spPr bwMode="auto">
          <a:xfrm>
            <a:off x="5442098" y="2195624"/>
            <a:ext cx="74428" cy="154172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7417CC2-A5E1-3A3D-FD87-7A0B2C8B4CDC}"/>
              </a:ext>
            </a:extLst>
          </p:cNvPr>
          <p:cNvSpPr/>
          <p:nvPr/>
        </p:nvSpPr>
        <p:spPr bwMode="auto">
          <a:xfrm>
            <a:off x="2649279" y="5165652"/>
            <a:ext cx="74428" cy="154172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84A9BC0-956F-FFC1-10F5-EEBEB051690F}"/>
              </a:ext>
            </a:extLst>
          </p:cNvPr>
          <p:cNvSpPr/>
          <p:nvPr/>
        </p:nvSpPr>
        <p:spPr bwMode="auto">
          <a:xfrm>
            <a:off x="2934586" y="5621939"/>
            <a:ext cx="74428" cy="154172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261859F-A57B-BBDC-6E30-95FFD855D04D}"/>
              </a:ext>
            </a:extLst>
          </p:cNvPr>
          <p:cNvSpPr txBox="1"/>
          <p:nvPr/>
        </p:nvSpPr>
        <p:spPr>
          <a:xfrm>
            <a:off x="2569778" y="5049914"/>
            <a:ext cx="233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9DEAB50-0D7D-216E-409F-86051B3D7778}"/>
              </a:ext>
            </a:extLst>
          </p:cNvPr>
          <p:cNvSpPr txBox="1"/>
          <p:nvPr/>
        </p:nvSpPr>
        <p:spPr>
          <a:xfrm>
            <a:off x="2855085" y="5499112"/>
            <a:ext cx="233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6DBF37F-8C45-2722-C232-F591F7C45BD5}"/>
              </a:ext>
            </a:extLst>
          </p:cNvPr>
          <p:cNvSpPr txBox="1"/>
          <p:nvPr/>
        </p:nvSpPr>
        <p:spPr>
          <a:xfrm>
            <a:off x="4503132" y="2134209"/>
            <a:ext cx="233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FC8A48-57DE-552D-1C31-FBB1F4348BAC}"/>
              </a:ext>
            </a:extLst>
          </p:cNvPr>
          <p:cNvSpPr txBox="1"/>
          <p:nvPr/>
        </p:nvSpPr>
        <p:spPr>
          <a:xfrm>
            <a:off x="5362597" y="2134210"/>
            <a:ext cx="233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8A97D17-B5E4-3795-5D0A-01A96131C19A}"/>
              </a:ext>
            </a:extLst>
          </p:cNvPr>
          <p:cNvSpPr txBox="1"/>
          <p:nvPr/>
        </p:nvSpPr>
        <p:spPr>
          <a:xfrm>
            <a:off x="3886200" y="2195624"/>
            <a:ext cx="368369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(s, v), the signing and verification keys, respectively.</a:t>
            </a:r>
          </a:p>
        </p:txBody>
      </p:sp>
    </p:spTree>
    <p:extLst>
      <p:ext uri="{BB962C8B-B14F-4D97-AF65-F5344CB8AC3E}">
        <p14:creationId xmlns:p14="http://schemas.microsoft.com/office/powerpoint/2010/main" val="11722328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48E42-5704-EB42-BDAC-5C71CA785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Signature Scheme Security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A11F8-9526-BE4E-BD34-9EBEE5BC8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23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F08395-A213-3C11-7011-F629BD290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437" y="1212332"/>
            <a:ext cx="6630697" cy="16484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17B202E-3A26-A265-A306-39F35C60B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437" y="3371202"/>
            <a:ext cx="6787836" cy="1900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4367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4623CA3-81B3-49F7-A6CB-F5FB0E5C5B77}" type="slidenum">
              <a:rPr lang="he-IL" altLang="en-US"/>
              <a:pPr>
                <a:defRPr/>
              </a:pPr>
              <a:t>24</a:t>
            </a:fld>
            <a:endParaRPr lang="en-US" altLang="en-US"/>
          </a:p>
        </p:txBody>
      </p:sp>
      <p:sp>
        <p:nvSpPr>
          <p:cNvPr id="51205" name="Rectangle 2"/>
          <p:cNvSpPr>
            <a:spLocks noGrp="1" noChangeArrowheads="1"/>
          </p:cNvSpPr>
          <p:nvPr>
            <p:ph type="title"/>
          </p:nvPr>
        </p:nvSpPr>
        <p:spPr>
          <a:xfrm>
            <a:off x="388938" y="277813"/>
            <a:ext cx="8299450" cy="78105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/>
              <a:t>RSA Signatures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51011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76225" y="925771"/>
                <a:ext cx="8591550" cy="3059428"/>
              </a:xfrm>
              <a:extLs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pPr marL="341313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olidFill>
                      <a:schemeClr val="tx1"/>
                    </a:solidFill>
                  </a:rPr>
                  <a:t>Secret signing key 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dirty="0">
                    <a:solidFill>
                      <a:schemeClr val="tx1"/>
                    </a:solidFill>
                  </a:rPr>
                  <a:t>, public verification key 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</a:p>
              <a:p>
                <a:pPr marL="341313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r>
                      <a:rPr lang="en-GB" altLang="en-US" sz="22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en-US" sz="2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GB" altLang="en-US" sz="2200" dirty="0">
                    <a:solidFill>
                      <a:schemeClr val="tx1"/>
                    </a:solidFill>
                  </a:rPr>
                  <a:t>RSA.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i="1" baseline="-25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(m)= </a:t>
                </a:r>
                <a:r>
                  <a:rPr lang="en-GB" altLang="en-US" sz="2400" i="1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GB" altLang="en-US" sz="2400" i="1" baseline="30000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i="1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mod n, </a:t>
                </a:r>
                <a:b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</a:br>
                <a:r>
                  <a:rPr lang="en-GB" altLang="en-US" sz="2200" dirty="0" err="1">
                    <a:solidFill>
                      <a:schemeClr val="tx1"/>
                    </a:solidFill>
                  </a:rPr>
                  <a:t>RSA.</a:t>
                </a:r>
                <a:r>
                  <a:rPr lang="en-GB" altLang="en-US" sz="2400" i="1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400" i="1" baseline="-25000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(m,</a:t>
                </a:r>
                <a:r>
                  <a:rPr lang="en-GB" altLang="en-US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)={ OK if m=</a:t>
                </a:r>
                <a:r>
                  <a:rPr lang="en-GB" altLang="en-US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GB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altLang="en-US" sz="2400" i="1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 mod n; else, FAIL }</a:t>
                </a:r>
              </a:p>
              <a:p>
                <a:pPr marL="341313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olidFill>
                      <a:schemeClr val="tx1"/>
                    </a:solidFill>
                  </a:rPr>
                  <a:t>Long messages</a:t>
                </a:r>
                <a:r>
                  <a:rPr lang="en-GB" altLang="en-US" sz="2400" dirty="0"/>
                  <a:t>?</a:t>
                </a:r>
                <a:endParaRPr lang="en-US" altLang="en-US" sz="2400" dirty="0">
                  <a:solidFill>
                    <a:schemeClr val="tx1"/>
                  </a:solidFill>
                </a:endParaRPr>
              </a:p>
              <a:p>
                <a:pPr marL="668338" lvl="1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Hint: use collision resistant hash function (CRHF) </a:t>
                </a:r>
              </a:p>
              <a:p>
                <a:pPr marL="668338" lvl="1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r>
                      <a:rPr lang="en-GB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GB" altLang="en-US" sz="2000" dirty="0">
                    <a:solidFill>
                      <a:schemeClr val="tx1"/>
                    </a:solidFill>
                  </a:rPr>
                  <a:t>RSA.</a:t>
                </a:r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000" i="1" baseline="-25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(m)= h(m)</a:t>
                </a:r>
                <a:r>
                  <a:rPr lang="en-GB" altLang="en-US" sz="2000" i="1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 </a:t>
                </a:r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mod n, </a:t>
                </a:r>
                <a:b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</a:br>
                <a:r>
                  <a:rPr lang="en-GB" altLang="en-US" sz="2000" dirty="0" err="1">
                    <a:solidFill>
                      <a:schemeClr val="tx1"/>
                    </a:solidFill>
                  </a:rPr>
                  <a:t>RSA.</a:t>
                </a:r>
                <a:r>
                  <a:rPr lang="en-GB" altLang="en-US" sz="2000" i="1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000" i="1" baseline="-25000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(m,</a:t>
                </a:r>
                <a:r>
                  <a:rPr lang="en-GB" altLang="en-US" sz="20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)={ OK if h(m)=</a:t>
                </a:r>
                <a:r>
                  <a:rPr lang="en-GB" altLang="en-US" sz="20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GB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altLang="en-US" sz="2000" i="1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 mod n; else, FAIL }</a:t>
                </a:r>
                <a:br>
                  <a:rPr lang="en-US" altLang="en-US" sz="2000" dirty="0">
                    <a:solidFill>
                      <a:schemeClr val="tx1"/>
                    </a:solidFill>
                  </a:rPr>
                </a:br>
                <a:endParaRPr lang="en-US" alt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5101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76225" y="925771"/>
                <a:ext cx="8591550" cy="3059428"/>
              </a:xfrm>
              <a:blipFill>
                <a:blip r:embed="rId3"/>
                <a:stretch>
                  <a:fillRect l="-147" t="-1240"/>
                </a:stretch>
              </a:blipFill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rapezoid 4">
            <a:extLst>
              <a:ext uri="{FF2B5EF4-FFF2-40B4-BE49-F238E27FC236}">
                <a16:creationId xmlns:a16="http://schemas.microsoft.com/office/drawing/2014/main" id="{CBBF0110-867B-E923-E23D-178FF59715E7}"/>
              </a:ext>
            </a:extLst>
          </p:cNvPr>
          <p:cNvSpPr/>
          <p:nvPr/>
        </p:nvSpPr>
        <p:spPr bwMode="auto">
          <a:xfrm rot="10800000">
            <a:off x="5991839" y="4702806"/>
            <a:ext cx="2875936" cy="490133"/>
          </a:xfrm>
          <a:prstGeom prst="trapezoid">
            <a:avLst>
              <a:gd name="adj" fmla="val 194084"/>
            </a:avLst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B163D14D-40DE-3304-5A01-A6E4CA1CF6AE}"/>
                  </a:ext>
                </a:extLst>
              </p:cNvPr>
              <p:cNvSpPr/>
              <p:nvPr/>
            </p:nvSpPr>
            <p:spPr bwMode="auto">
              <a:xfrm>
                <a:off x="6006588" y="4160554"/>
                <a:ext cx="2861187" cy="516194"/>
              </a:xfrm>
              <a:prstGeom prst="rect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dirty="0">
                    <a:latin typeface="Arial" pitchFamily="34" charset="0"/>
                    <a:cs typeface="Arial" pitchFamily="34" charset="0"/>
                  </a:rPr>
                  <a:t>Message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𝑚</m:t>
                    </m:r>
                  </m:oMath>
                </a14:m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B163D14D-40DE-3304-5A01-A6E4CA1CF6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006588" y="4160554"/>
                <a:ext cx="2861187" cy="516194"/>
              </a:xfrm>
              <a:prstGeom prst="rect">
                <a:avLst/>
              </a:prstGeom>
              <a:blipFill>
                <a:blip r:embed="rId4"/>
                <a:stretch>
                  <a:fillRect b="-238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043E4C9-8FAB-ADD2-69AF-681F5E91AAC2}"/>
                  </a:ext>
                </a:extLst>
              </p:cNvPr>
              <p:cNvSpPr txBox="1"/>
              <p:nvPr/>
            </p:nvSpPr>
            <p:spPr>
              <a:xfrm>
                <a:off x="6955093" y="4702806"/>
                <a:ext cx="96417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Hash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043E4C9-8FAB-ADD2-69AF-681F5E91AA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5093" y="4702806"/>
                <a:ext cx="964175" cy="461665"/>
              </a:xfrm>
              <a:prstGeom prst="rect">
                <a:avLst/>
              </a:prstGeom>
              <a:blipFill>
                <a:blip r:embed="rId5"/>
                <a:stretch>
                  <a:fillRect l="-5195" b="-162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F26FF292-3009-0B4E-67B9-7382A8419037}"/>
              </a:ext>
            </a:extLst>
          </p:cNvPr>
          <p:cNvSpPr/>
          <p:nvPr/>
        </p:nvSpPr>
        <p:spPr bwMode="auto">
          <a:xfrm>
            <a:off x="6946693" y="5218998"/>
            <a:ext cx="966227" cy="51619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58883B9-F7F2-0B93-DA32-E67A9555E45A}"/>
                  </a:ext>
                </a:extLst>
              </p:cNvPr>
              <p:cNvSpPr txBox="1"/>
              <p:nvPr/>
            </p:nvSpPr>
            <p:spPr>
              <a:xfrm>
                <a:off x="6946693" y="5220170"/>
                <a:ext cx="96622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58883B9-F7F2-0B93-DA32-E67A9555E4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6693" y="5220170"/>
                <a:ext cx="966227" cy="461665"/>
              </a:xfrm>
              <a:prstGeom prst="rect">
                <a:avLst/>
              </a:prstGeom>
              <a:blipFill>
                <a:blip r:embed="rId6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3A6A170C-F446-EB4B-31CB-71ACA9CB7B88}"/>
              </a:ext>
            </a:extLst>
          </p:cNvPr>
          <p:cNvSpPr/>
          <p:nvPr/>
        </p:nvSpPr>
        <p:spPr bwMode="auto">
          <a:xfrm>
            <a:off x="6946693" y="5772738"/>
            <a:ext cx="966227" cy="51619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EA50C4B-3651-6C58-8F38-1DD91E6EF1A1}"/>
                  </a:ext>
                </a:extLst>
              </p:cNvPr>
              <p:cNvSpPr txBox="1"/>
              <p:nvPr/>
            </p:nvSpPr>
            <p:spPr>
              <a:xfrm>
                <a:off x="6901648" y="5787648"/>
                <a:ext cx="1056315" cy="461665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Sign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EA50C4B-3651-6C58-8F38-1DD91E6EF1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1648" y="5787648"/>
                <a:ext cx="1056315" cy="461665"/>
              </a:xfrm>
              <a:prstGeom prst="rect">
                <a:avLst/>
              </a:prstGeom>
              <a:blipFill>
                <a:blip r:embed="rId7"/>
                <a:stretch>
                  <a:fillRect l="-9524" t="-10526" b="-263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>
            <a:extLst>
              <a:ext uri="{FF2B5EF4-FFF2-40B4-BE49-F238E27FC236}">
                <a16:creationId xmlns:a16="http://schemas.microsoft.com/office/drawing/2014/main" id="{32D6E821-10EC-D7D5-CCAC-A13C7A5F7A65}"/>
              </a:ext>
            </a:extLst>
          </p:cNvPr>
          <p:cNvSpPr/>
          <p:nvPr/>
        </p:nvSpPr>
        <p:spPr bwMode="auto">
          <a:xfrm>
            <a:off x="6946693" y="6299229"/>
            <a:ext cx="966227" cy="51619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EC61BAB-F834-335F-FBB5-FF785BA331FD}"/>
                  </a:ext>
                </a:extLst>
              </p:cNvPr>
              <p:cNvSpPr txBox="1"/>
              <p:nvPr/>
            </p:nvSpPr>
            <p:spPr>
              <a:xfrm>
                <a:off x="6946693" y="6300401"/>
                <a:ext cx="1125629" cy="4682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EC61BAB-F834-335F-FBB5-FF785BA331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6693" y="6300401"/>
                <a:ext cx="1125629" cy="468205"/>
              </a:xfrm>
              <a:prstGeom prst="rect">
                <a:avLst/>
              </a:prstGeom>
              <a:blipFill>
                <a:blip r:embed="rId8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41081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/>
      <p:bldP spid="9" grpId="0" animBg="1"/>
      <p:bldP spid="10" grpId="0"/>
      <p:bldP spid="11" grpId="0" animBg="1"/>
      <p:bldP spid="12" grpId="0" animBg="1"/>
      <p:bldP spid="13" grpId="0" animBg="1"/>
      <p:bldP spid="1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Discrete-Log Digital Signature?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149350"/>
            <a:ext cx="8436077" cy="4981575"/>
          </a:xfrm>
        </p:spPr>
        <p:txBody>
          <a:bodyPr/>
          <a:lstStyle/>
          <a:p>
            <a:r>
              <a:rPr lang="en-US" dirty="0"/>
              <a:t>Can we sign based on assuming</a:t>
            </a:r>
            <a:br>
              <a:rPr lang="en-US" dirty="0"/>
            </a:br>
            <a:r>
              <a:rPr lang="en-US" dirty="0"/>
              <a:t>discrete log is hard? </a:t>
            </a:r>
          </a:p>
          <a:p>
            <a:r>
              <a:rPr lang="en-US" dirty="0"/>
              <a:t>Most well-known, popular scheme: DSA</a:t>
            </a:r>
          </a:p>
          <a:p>
            <a:pPr lvl="1"/>
            <a:r>
              <a:rPr lang="en-US" dirty="0"/>
              <a:t>Digital Signature Algorithm, by NSA/NIST</a:t>
            </a:r>
          </a:p>
          <a:p>
            <a:pPr lvl="1"/>
            <a:r>
              <a:rPr lang="en-US" dirty="0"/>
              <a:t>Details: crypto course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006280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1: Section: 1.4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6: </a:t>
            </a:r>
          </a:p>
          <a:p>
            <a:pPr marL="784225" lvl="1" indent="-457200"/>
            <a:r>
              <a:rPr lang="en-US" altLang="he-IL" sz="2200" dirty="0">
                <a:sym typeface="Wingdings" panose="05000000000000000000" pitchFamily="2" charset="2"/>
              </a:rPr>
              <a:t>Sections 6.4 (except 6.4.4)</a:t>
            </a:r>
          </a:p>
          <a:p>
            <a:pPr marL="784225" lvl="1" indent="-457200"/>
            <a:r>
              <a:rPr lang="en-US" altLang="he-IL" sz="2200" dirty="0">
                <a:sym typeface="Wingdings" panose="05000000000000000000" pitchFamily="2" charset="2"/>
              </a:rPr>
              <a:t>Section 6.5 (except 6.5.6, 6.5.7, and 6.5.8), </a:t>
            </a:r>
          </a:p>
          <a:p>
            <a:pPr marL="784225" lvl="1" indent="-457200"/>
            <a:r>
              <a:rPr lang="en-US" altLang="he-IL" sz="2200" dirty="0">
                <a:sym typeface="Wingdings" panose="05000000000000000000" pitchFamily="2" charset="2"/>
              </a:rPr>
              <a:t>And Section 6.6 (except RSA with message recovery and appendix)</a:t>
            </a:r>
            <a:endParaRPr lang="en-US" altLang="he-IL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159941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54052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Encryption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032454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380669" y="4196873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 E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458801" y="4230394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 D</a:t>
            </a:r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>
            <a:off x="2138685" y="4464519"/>
            <a:ext cx="241984" cy="381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8" name="Line 7"/>
          <p:cNvSpPr>
            <a:spLocks noChangeShapeType="1"/>
          </p:cNvSpPr>
          <p:nvPr/>
        </p:nvSpPr>
        <p:spPr bwMode="auto">
          <a:xfrm>
            <a:off x="6700623" y="4496849"/>
            <a:ext cx="226918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1383223" y="4121646"/>
            <a:ext cx="969880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m</a:t>
            </a:r>
          </a:p>
        </p:txBody>
      </p:sp>
      <p:sp>
        <p:nvSpPr>
          <p:cNvPr id="10" name="Text Box 9"/>
          <p:cNvSpPr txBox="1">
            <a:spLocks noChangeArrowheads="1"/>
          </p:cNvSpPr>
          <p:nvPr/>
        </p:nvSpPr>
        <p:spPr bwMode="auto">
          <a:xfrm>
            <a:off x="6858696" y="4184407"/>
            <a:ext cx="138666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  <a:b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m=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(m))</a:t>
            </a:r>
          </a:p>
        </p:txBody>
      </p:sp>
      <p:sp>
        <p:nvSpPr>
          <p:cNvPr id="11" name="Text Box 10"/>
          <p:cNvSpPr txBox="1">
            <a:spLocks noChangeArrowheads="1"/>
          </p:cNvSpPr>
          <p:nvPr/>
        </p:nvSpPr>
        <p:spPr bwMode="auto">
          <a:xfrm>
            <a:off x="4097411" y="4181492"/>
            <a:ext cx="1110944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Ciphertext</a:t>
            </a:r>
            <a:b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c=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</a:t>
            </a:r>
          </a:p>
        </p:txBody>
      </p:sp>
      <p:sp>
        <p:nvSpPr>
          <p:cNvPr id="12" name="Line 12"/>
          <p:cNvSpPr>
            <a:spLocks noChangeShapeType="1"/>
          </p:cNvSpPr>
          <p:nvPr/>
        </p:nvSpPr>
        <p:spPr bwMode="auto">
          <a:xfrm>
            <a:off x="6052923" y="4068469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4" name="Line 12"/>
          <p:cNvSpPr>
            <a:spLocks noChangeShapeType="1"/>
          </p:cNvSpPr>
          <p:nvPr/>
        </p:nvSpPr>
        <p:spPr bwMode="auto">
          <a:xfrm>
            <a:off x="2961125" y="4034948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5" name="Text Box 14"/>
          <p:cNvSpPr txBox="1">
            <a:spLocks noChangeArrowheads="1"/>
          </p:cNvSpPr>
          <p:nvPr/>
        </p:nvSpPr>
        <p:spPr bwMode="auto">
          <a:xfrm>
            <a:off x="2591299" y="3137538"/>
            <a:ext cx="173932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Encryption Key e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(public)</a:t>
            </a:r>
          </a:p>
        </p:txBody>
      </p:sp>
      <p:sp>
        <p:nvSpPr>
          <p:cNvPr id="16" name="Line 6"/>
          <p:cNvSpPr>
            <a:spLocks noChangeShapeType="1"/>
          </p:cNvSpPr>
          <p:nvPr/>
        </p:nvSpPr>
        <p:spPr bwMode="auto">
          <a:xfrm>
            <a:off x="3626222" y="4493934"/>
            <a:ext cx="1841118" cy="291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4102321" y="2249708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KeyGen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KG</a:t>
            </a:r>
          </a:p>
        </p:txBody>
      </p:sp>
      <p:sp>
        <p:nvSpPr>
          <p:cNvPr id="26" name="Text Box 9"/>
          <p:cNvSpPr txBox="1">
            <a:spLocks noChangeArrowheads="1"/>
          </p:cNvSpPr>
          <p:nvPr/>
        </p:nvSpPr>
        <p:spPr bwMode="auto">
          <a:xfrm>
            <a:off x="4439452" y="3030030"/>
            <a:ext cx="56592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e,d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30" name="Text Box 10"/>
          <p:cNvSpPr txBox="1">
            <a:spLocks noChangeArrowheads="1"/>
          </p:cNvSpPr>
          <p:nvPr/>
        </p:nvSpPr>
        <p:spPr bwMode="auto">
          <a:xfrm>
            <a:off x="4097411" y="1614372"/>
            <a:ext cx="125200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length l</a:t>
            </a:r>
          </a:p>
        </p:txBody>
      </p:sp>
      <p:cxnSp>
        <p:nvCxnSpPr>
          <p:cNvPr id="3" name="Elbow Connector 2"/>
          <p:cNvCxnSpPr>
            <a:stCxn id="30" idx="2"/>
            <a:endCxn id="24" idx="0"/>
          </p:cNvCxnSpPr>
          <p:nvPr/>
        </p:nvCxnSpPr>
        <p:spPr>
          <a:xfrm rot="16200000" flipH="1">
            <a:off x="4578997" y="2105473"/>
            <a:ext cx="287452" cy="10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24" idx="2"/>
          </p:cNvCxnSpPr>
          <p:nvPr/>
        </p:nvCxnSpPr>
        <p:spPr>
          <a:xfrm rot="5400000">
            <a:off x="4611496" y="2954546"/>
            <a:ext cx="222452" cy="10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34" idx="3"/>
          </p:cNvCxnSpPr>
          <p:nvPr/>
        </p:nvCxnSpPr>
        <p:spPr>
          <a:xfrm flipH="1">
            <a:off x="3101302" y="3377914"/>
            <a:ext cx="1498436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 Box 14"/>
          <p:cNvSpPr txBox="1">
            <a:spLocks noChangeArrowheads="1"/>
          </p:cNvSpPr>
          <p:nvPr/>
        </p:nvSpPr>
        <p:spPr bwMode="auto">
          <a:xfrm>
            <a:off x="2862791" y="3729223"/>
            <a:ext cx="238911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4823011" y="3377914"/>
            <a:ext cx="1143000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 Box 14"/>
          <p:cNvSpPr txBox="1">
            <a:spLocks noChangeArrowheads="1"/>
          </p:cNvSpPr>
          <p:nvPr/>
        </p:nvSpPr>
        <p:spPr bwMode="auto">
          <a:xfrm>
            <a:off x="5933668" y="3717206"/>
            <a:ext cx="251735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</a:p>
        </p:txBody>
      </p:sp>
      <p:sp>
        <p:nvSpPr>
          <p:cNvPr id="39" name="Text Box 14"/>
          <p:cNvSpPr txBox="1">
            <a:spLocks noChangeArrowheads="1"/>
          </p:cNvSpPr>
          <p:nvPr/>
        </p:nvSpPr>
        <p:spPr bwMode="auto">
          <a:xfrm>
            <a:off x="5457601" y="3137538"/>
            <a:ext cx="1764969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Decryption Key d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(private)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Key Encryption</a:t>
            </a:r>
          </a:p>
        </p:txBody>
      </p:sp>
      <p:sp>
        <p:nvSpPr>
          <p:cNvPr id="25" name="Slide Number Placeholder 3">
            <a:extLst>
              <a:ext uri="{FF2B5EF4-FFF2-40B4-BE49-F238E27FC236}">
                <a16:creationId xmlns:a16="http://schemas.microsoft.com/office/drawing/2014/main" id="{E2FAFD18-15F8-2842-B7E8-A026EC6ABF1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45046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755062" cy="779462"/>
          </a:xfrm>
        </p:spPr>
        <p:txBody>
          <a:bodyPr/>
          <a:lstStyle/>
          <a:p>
            <a:r>
              <a:rPr lang="en-US" sz="3800" dirty="0"/>
              <a:t>Public Key Encryption IND-CPA Security</a:t>
            </a:r>
          </a:p>
        </p:txBody>
      </p:sp>
      <p:sp>
        <p:nvSpPr>
          <p:cNvPr id="27" name="Slide Number Placeholder 3">
            <a:extLst>
              <a:ext uri="{FF2B5EF4-FFF2-40B4-BE49-F238E27FC236}">
                <a16:creationId xmlns:a16="http://schemas.microsoft.com/office/drawing/2014/main" id="{5BFA2471-6083-184C-BBA5-4C4247FAA7D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807B634-2CD9-13DB-E85D-2ECECB635D9A}"/>
              </a:ext>
            </a:extLst>
          </p:cNvPr>
          <p:cNvSpPr txBox="1">
            <a:spLocks/>
          </p:cNvSpPr>
          <p:nvPr/>
        </p:nvSpPr>
        <p:spPr>
          <a:xfrm>
            <a:off x="457200" y="1149350"/>
            <a:ext cx="8229600" cy="4981575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+mn-lt"/>
                <a:cs typeface="+mn-cs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+mn-lt"/>
                <a:cs typeface="+mn-cs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n-US" sz="2200" kern="0" dirty="0"/>
              <a:t>Same security game as before.</a:t>
            </a:r>
          </a:p>
          <a:p>
            <a:pPr lvl="1"/>
            <a:r>
              <a:rPr lang="en-US" sz="2200" kern="0" dirty="0"/>
              <a:t>The attacker chooses two messages of the same length, and is challenged to correctly guess which of these messages was encrypted by the challenger.</a:t>
            </a:r>
          </a:p>
          <a:p>
            <a:r>
              <a:rPr lang="en-US" sz="2200" kern="0" dirty="0"/>
              <a:t>The difference is that the attacker does not need an oracle access to the encryption oracle!</a:t>
            </a:r>
          </a:p>
          <a:p>
            <a:pPr lvl="1"/>
            <a:r>
              <a:rPr lang="en-US" sz="2200" kern="0" dirty="0"/>
              <a:t>The public encryption key (but not the private decryption key) is known to everyone, including the adversary, and can use it to encrypt any message he wants.</a:t>
            </a:r>
          </a:p>
          <a:p>
            <a:r>
              <a:rPr lang="en-US" sz="2200" kern="0" dirty="0">
                <a:solidFill>
                  <a:srgbClr val="FF00FF"/>
                </a:solidFill>
              </a:rPr>
              <a:t>Can a deterministic public key encryption scheme be an IND-CPA secure?</a:t>
            </a:r>
          </a:p>
        </p:txBody>
      </p:sp>
    </p:spTree>
    <p:extLst>
      <p:ext uri="{BB962C8B-B14F-4D97-AF65-F5344CB8AC3E}">
        <p14:creationId xmlns:p14="http://schemas.microsoft.com/office/powerpoint/2010/main" val="1127779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 Log-based Encryption</a:t>
            </a:r>
            <a:endParaRPr lang="he-IL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study two constructions:</a:t>
            </a:r>
          </a:p>
          <a:p>
            <a:pPr lvl="1"/>
            <a:r>
              <a:rPr lang="en-US" dirty="0"/>
              <a:t>An adaptation of DH key exchange protocol to perform encryption.</a:t>
            </a:r>
          </a:p>
          <a:p>
            <a:pPr lvl="1"/>
            <a:r>
              <a:rPr lang="en-US" dirty="0" err="1"/>
              <a:t>ElGamal</a:t>
            </a:r>
            <a:r>
              <a:rPr lang="en-US" dirty="0"/>
              <a:t> encryption scheme.</a:t>
            </a:r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7994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87CE08-6D63-E8D2-48C6-49A3760812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>
            <a:extLst>
              <a:ext uri="{FF2B5EF4-FFF2-40B4-BE49-F238E27FC236}">
                <a16:creationId xmlns:a16="http://schemas.microsoft.com/office/drawing/2014/main" id="{A45181CD-9F3B-08F9-3C6C-E5053DCB25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/>
              <a:t>The DH Encryption Scheme</a:t>
            </a:r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ECDC2201-D7BC-0598-EBAF-70AE3E392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7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2DD538-55A1-ADD4-6294-17B66F1DD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078" y="1219199"/>
            <a:ext cx="7454052" cy="259644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E44CDB-5CF9-B038-D6DC-46A98CDEBB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8256" y="4018398"/>
            <a:ext cx="5631744" cy="11865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20D6350-E202-82B5-E977-1E2DB3645C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7517" y="5454650"/>
            <a:ext cx="3742390" cy="56232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CF37B40-6A11-E858-63BE-2A49BFCCDB8C}"/>
              </a:ext>
            </a:extLst>
          </p:cNvPr>
          <p:cNvSpPr txBox="1"/>
          <p:nvPr/>
        </p:nvSpPr>
        <p:spPr>
          <a:xfrm>
            <a:off x="388938" y="4244622"/>
            <a:ext cx="1394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Encryption: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079A21-BE5B-3FB6-1438-2B1604D87D25}"/>
              </a:ext>
            </a:extLst>
          </p:cNvPr>
          <p:cNvSpPr txBox="1"/>
          <p:nvPr/>
        </p:nvSpPr>
        <p:spPr>
          <a:xfrm>
            <a:off x="388938" y="5454135"/>
            <a:ext cx="1394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Decryption:</a:t>
            </a:r>
          </a:p>
        </p:txBody>
      </p:sp>
    </p:spTree>
    <p:extLst>
      <p:ext uri="{BB962C8B-B14F-4D97-AF65-F5344CB8AC3E}">
        <p14:creationId xmlns:p14="http://schemas.microsoft.com/office/powerpoint/2010/main" val="3639734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75199-1239-7B2D-DF78-A29E68EADC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>
            <a:extLst>
              <a:ext uri="{FF2B5EF4-FFF2-40B4-BE49-F238E27FC236}">
                <a16:creationId xmlns:a16="http://schemas.microsoft.com/office/drawing/2014/main" id="{5113F6F9-3E6E-B5B4-F112-F9B948DE2A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/>
              <a:t>The DH Encryption Scheme---Correctness and Security</a:t>
            </a:r>
          </a:p>
        </p:txBody>
      </p:sp>
      <p:sp>
        <p:nvSpPr>
          <p:cNvPr id="2" name="מציין מיקום תוכן 1">
            <a:extLst>
              <a:ext uri="{FF2B5EF4-FFF2-40B4-BE49-F238E27FC236}">
                <a16:creationId xmlns:a16="http://schemas.microsoft.com/office/drawing/2014/main" id="{2E95E3DF-99FA-F8EA-4FC0-00F83DB40F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8" y="3964649"/>
            <a:ext cx="8229600" cy="2152562"/>
          </a:xfrm>
        </p:spPr>
        <p:txBody>
          <a:bodyPr/>
          <a:lstStyle/>
          <a:p>
            <a:pPr marL="415925" indent="-285750" eaLnBrk="1" hangingPunct="1"/>
            <a:r>
              <a:rPr lang="en-US" altLang="en-US" sz="2200" dirty="0"/>
              <a:t>May not be secure!</a:t>
            </a:r>
          </a:p>
          <a:p>
            <a:pPr marL="742950" lvl="1" indent="-285750" eaLnBrk="1" hangingPunct="1"/>
            <a:r>
              <a:rPr lang="en-US" altLang="en-US" sz="1800" dirty="0"/>
              <a:t>Believed to be secure under the CDH assumption, however, it is not always true! </a:t>
            </a:r>
            <a:r>
              <a:rPr lang="en-US" altLang="en-US" sz="1800" i="1" dirty="0"/>
              <a:t>g</a:t>
            </a:r>
            <a:r>
              <a:rPr lang="en-US" altLang="en-US" sz="1800" i="1" baseline="30000" dirty="0"/>
              <a:t>ab</a:t>
            </a:r>
            <a:r>
              <a:rPr lang="en-US" altLang="en-US" sz="1800" dirty="0"/>
              <a:t> may leak some information (or bits) as we studied before.</a:t>
            </a:r>
          </a:p>
          <a:p>
            <a:pPr marL="415925" indent="-285750" eaLnBrk="1" hangingPunct="1"/>
            <a:r>
              <a:rPr lang="en-US" altLang="en-US" sz="2200" dirty="0"/>
              <a:t>Solution?</a:t>
            </a:r>
          </a:p>
          <a:p>
            <a:pPr marL="742950" lvl="1" indent="-285750" eaLnBrk="1" hangingPunct="1"/>
            <a:r>
              <a:rPr lang="en-US" altLang="en-US" sz="1800" dirty="0"/>
              <a:t>The hashed DH encryption scheme.</a:t>
            </a:r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A226FA8B-8F08-8CCF-77FF-A018E87FD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8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2D3D9C-C1AF-3527-DF61-17E1061D25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229" y="1817512"/>
            <a:ext cx="7266391" cy="202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802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/>
              <a:t>The Hashed DH Encryption Scheme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445591" y="1062362"/>
                <a:ext cx="8229600" cy="879327"/>
              </a:xfrm>
            </p:spPr>
            <p:txBody>
              <a:bodyPr/>
              <a:lstStyle/>
              <a:p>
                <a:pPr marL="415925" indent="-285750" eaLnBrk="1" hangingPunct="1"/>
                <a:r>
                  <a:rPr lang="en-US" altLang="en-US" sz="2200" dirty="0"/>
                  <a:t>Secure if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h(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2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2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2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2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mod p) </a:t>
                </a:r>
                <a:r>
                  <a:rPr lang="en-US" altLang="en-US" sz="2200" dirty="0"/>
                  <a:t>is pseudorandom (so the hash function must be a randomness-extractor hash function).</a:t>
                </a:r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5591" y="1062362"/>
                <a:ext cx="8229600" cy="879327"/>
              </a:xfrm>
              <a:blipFill>
                <a:blip r:embed="rId3"/>
                <a:stretch>
                  <a:fillRect t="-28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9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11BD9D-BE8E-FB39-0E68-2D970EB1F1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639" y="2305050"/>
            <a:ext cx="7557787" cy="305417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84868125"/>
      </p:ext>
    </p:extLst>
  </p:cSld>
  <p:clrMapOvr>
    <a:masterClrMapping/>
  </p:clrMapOvr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87807</TotalTime>
  <Words>1785</Words>
  <Application>Microsoft Macintosh PowerPoint</Application>
  <PresentationFormat>On-screen Show (4:3)</PresentationFormat>
  <Paragraphs>258</Paragraphs>
  <Slides>27</Slides>
  <Notes>16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 Unicode MS</vt:lpstr>
      <vt:lpstr>Arial</vt:lpstr>
      <vt:lpstr>Cambria Math</vt:lpstr>
      <vt:lpstr>Garamond</vt:lpstr>
      <vt:lpstr>Times New Roman</vt:lpstr>
      <vt:lpstr>Wingdings</vt:lpstr>
      <vt:lpstr>Edge</vt:lpstr>
      <vt:lpstr>משוואה</vt:lpstr>
      <vt:lpstr>CSE 3400/CSE 5850 - Introduction to Computer &amp; Network Security  / Introduction to Cybersecurity  Lecture 11 Public Key Cryptography– Part II </vt:lpstr>
      <vt:lpstr>Outline</vt:lpstr>
      <vt:lpstr>   Public Key Encryption  </vt:lpstr>
      <vt:lpstr>Public Key Encryption</vt:lpstr>
      <vt:lpstr>Public Key Encryption IND-CPA Security</vt:lpstr>
      <vt:lpstr>Discrete Log-based Encryption</vt:lpstr>
      <vt:lpstr>The DH Encryption Scheme</vt:lpstr>
      <vt:lpstr>The DH Encryption Scheme---Correctness and Security</vt:lpstr>
      <vt:lpstr>The Hashed DH Encryption Scheme</vt:lpstr>
      <vt:lpstr>ElGamal Public Key Encryption </vt:lpstr>
      <vt:lpstr>ElGamal Public Key Encryption </vt:lpstr>
      <vt:lpstr>ElGamal Public Key Cryptosystem </vt:lpstr>
      <vt:lpstr>ElGamal PKC: homomorphism</vt:lpstr>
      <vt:lpstr>RSA Public Key Encryption</vt:lpstr>
      <vt:lpstr>RSA Public Key Cryptosystem</vt:lpstr>
      <vt:lpstr>The RSA Problem and Assumption</vt:lpstr>
      <vt:lpstr>RSA PKC Security</vt:lpstr>
      <vt:lpstr>Padded RSA</vt:lpstr>
      <vt:lpstr>   Digital Signature  </vt:lpstr>
      <vt:lpstr>Public Key Digital Signatures</vt:lpstr>
      <vt:lpstr>Digital Signatures Security: Unforgeability</vt:lpstr>
      <vt:lpstr>Digital Signature Scheme Definition</vt:lpstr>
      <vt:lpstr>Digital Signature Scheme Security</vt:lpstr>
      <vt:lpstr>RSA Signatures</vt:lpstr>
      <vt:lpstr>Discrete-Log Digital Signature? </vt:lpstr>
      <vt:lpstr>Covered Material From the Textbook</vt:lpstr>
      <vt:lpstr>PowerPoint Presentation</vt:lpstr>
    </vt:vector>
  </TitlesOfParts>
  <Company>CS dept, Bar Ilan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Almashaqbeh, Ghada</cp:lastModifiedBy>
  <cp:revision>652</cp:revision>
  <cp:lastPrinted>2024-11-12T14:11:43Z</cp:lastPrinted>
  <dcterms:created xsi:type="dcterms:W3CDTF">2003-03-23T06:19:47Z</dcterms:created>
  <dcterms:modified xsi:type="dcterms:W3CDTF">2024-11-12T14:11:44Z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